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16"/>
  </p:notesMasterIdLst>
  <p:sldIdLst>
    <p:sldId id="256" r:id="rId5"/>
    <p:sldId id="274" r:id="rId6"/>
    <p:sldId id="275" r:id="rId7"/>
    <p:sldId id="276" r:id="rId8"/>
    <p:sldId id="277" r:id="rId9"/>
    <p:sldId id="278" r:id="rId10"/>
    <p:sldId id="279" r:id="rId11"/>
    <p:sldId id="280" r:id="rId12"/>
    <p:sldId id="282"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4B5F003-6C2F-4680-98DB-3C6D30D53F8D}">
          <p14:sldIdLst>
            <p14:sldId id="256"/>
            <p14:sldId id="274"/>
          </p14:sldIdLst>
        </p14:section>
        <p14:section name="Charter" id="{2AAA0449-7010-41BF-9DA4-A461BE71D365}">
          <p14:sldIdLst>
            <p14:sldId id="275"/>
            <p14:sldId id="276"/>
            <p14:sldId id="277"/>
            <p14:sldId id="278"/>
            <p14:sldId id="279"/>
            <p14:sldId id="280"/>
            <p14:sldId id="282"/>
          </p14:sldIdLst>
        </p14:section>
        <p14:section name="Conclusion" id="{F3DD5E68-43D0-4557-A953-F4642DD3292B}">
          <p14:sldIdLst>
            <p14:sldId id="266"/>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793" autoAdjust="0"/>
  </p:normalViewPr>
  <p:slideViewPr>
    <p:cSldViewPr>
      <p:cViewPr varScale="1">
        <p:scale>
          <a:sx n="92" d="100"/>
          <a:sy n="92" d="100"/>
        </p:scale>
        <p:origin x="-219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ADB7BD-916F-45E5-95AC-A9CB708E3475}" type="datetimeFigureOut">
              <a:rPr lang="en-CA" smtClean="0"/>
              <a:t>25/06/2014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ED749E-72D6-45BC-B009-7765A8659C15}" type="slidenum">
              <a:rPr lang="en-CA" smtClean="0"/>
              <a:t>‹#›</a:t>
            </a:fld>
            <a:endParaRPr lang="en-CA"/>
          </a:p>
        </p:txBody>
      </p:sp>
    </p:spTree>
    <p:extLst>
      <p:ext uri="{BB962C8B-B14F-4D97-AF65-F5344CB8AC3E}">
        <p14:creationId xmlns:p14="http://schemas.microsoft.com/office/powerpoint/2010/main" val="324816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baseline="0" dirty="0" smtClean="0"/>
              <a:t>This template is just a suggestion and a time-saving tool. It can be extended or changed as much as you desire. Tables, charts and graphs are expected additions. </a:t>
            </a:r>
          </a:p>
          <a:p>
            <a:endParaRPr lang="en-US" i="1" baseline="0" dirty="0" smtClean="0"/>
          </a:p>
          <a:p>
            <a:r>
              <a:rPr lang="en-US" i="1" baseline="0" dirty="0" smtClean="0"/>
              <a:t>Delete all italicized text before using, including this note.</a:t>
            </a:r>
          </a:p>
        </p:txBody>
      </p:sp>
      <p:sp>
        <p:nvSpPr>
          <p:cNvPr id="4" name="Slide Number Placeholder 3"/>
          <p:cNvSpPr>
            <a:spLocks noGrp="1"/>
          </p:cNvSpPr>
          <p:nvPr>
            <p:ph type="sldNum" sz="quarter" idx="10"/>
          </p:nvPr>
        </p:nvSpPr>
        <p:spPr/>
        <p:txBody>
          <a:bodyPr/>
          <a:lstStyle/>
          <a:p>
            <a:fld id="{E9ED749E-72D6-45BC-B009-7765A8659C15}" type="slidenum">
              <a:rPr lang="en-CA" smtClean="0"/>
              <a:t>1</a:t>
            </a:fld>
            <a:endParaRPr lang="en-CA" dirty="0"/>
          </a:p>
        </p:txBody>
      </p:sp>
    </p:spTree>
    <p:extLst>
      <p:ext uri="{BB962C8B-B14F-4D97-AF65-F5344CB8AC3E}">
        <p14:creationId xmlns:p14="http://schemas.microsoft.com/office/powerpoint/2010/main" val="1621225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presentation is to gain approval of the project</a:t>
            </a:r>
            <a:r>
              <a:rPr lang="en-US" baseline="0" dirty="0" smtClean="0"/>
              <a:t> charter. It follows the format of the SIM project charter.</a:t>
            </a:r>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2</a:t>
            </a:fld>
            <a:endParaRPr lang="en-CA"/>
          </a:p>
        </p:txBody>
      </p:sp>
    </p:spTree>
    <p:extLst>
      <p:ext uri="{BB962C8B-B14F-4D97-AF65-F5344CB8AC3E}">
        <p14:creationId xmlns:p14="http://schemas.microsoft.com/office/powerpoint/2010/main" val="1438423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10</a:t>
            </a:fld>
            <a:endParaRPr lang="en-CA"/>
          </a:p>
        </p:txBody>
      </p:sp>
    </p:spTree>
    <p:extLst>
      <p:ext uri="{BB962C8B-B14F-4D97-AF65-F5344CB8AC3E}">
        <p14:creationId xmlns:p14="http://schemas.microsoft.com/office/powerpoint/2010/main" val="3746975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i="1" dirty="0"/>
          </a:p>
        </p:txBody>
      </p:sp>
      <p:sp>
        <p:nvSpPr>
          <p:cNvPr id="4" name="Slide Number Placeholder 3"/>
          <p:cNvSpPr>
            <a:spLocks noGrp="1"/>
          </p:cNvSpPr>
          <p:nvPr>
            <p:ph type="sldNum" sz="quarter" idx="10"/>
          </p:nvPr>
        </p:nvSpPr>
        <p:spPr/>
        <p:txBody>
          <a:bodyPr/>
          <a:lstStyle/>
          <a:p>
            <a:fld id="{E9ED749E-72D6-45BC-B009-7765A8659C15}" type="slidenum">
              <a:rPr lang="en-CA" smtClean="0"/>
              <a:t>11</a:t>
            </a:fld>
            <a:endParaRPr lang="en-CA"/>
          </a:p>
        </p:txBody>
      </p:sp>
    </p:spTree>
    <p:extLst>
      <p:ext uri="{BB962C8B-B14F-4D97-AF65-F5344CB8AC3E}">
        <p14:creationId xmlns:p14="http://schemas.microsoft.com/office/powerpoint/2010/main" val="2567322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6F83E6-FC71-4D54-9B58-191CD99BA406}" type="datetimeFigureOut">
              <a:rPr lang="en-CA" smtClean="0"/>
              <a:t>25/06/2014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2572484-6EE3-4FE6-B988-1C911E0DB6A0}" type="slidenum">
              <a:rPr lang="en-CA" smtClean="0"/>
              <a:t>‹#›</a:t>
            </a:fld>
            <a:endParaRPr lang="en-C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6F83E6-FC71-4D54-9B58-191CD99BA406}" type="datetimeFigureOut">
              <a:rPr lang="en-CA" smtClean="0"/>
              <a:t>25/06/2014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6F83E6-FC71-4D54-9B58-191CD99BA406}" type="datetimeFigureOut">
              <a:rPr lang="en-CA" smtClean="0"/>
              <a:t>25/06/2014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46F83E6-FC71-4D54-9B58-191CD99BA406}" type="datetimeFigureOut">
              <a:rPr lang="en-CA" smtClean="0"/>
              <a:t>25/06/2014</a:t>
            </a:fld>
            <a:endParaRPr lang="en-C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2572484-6EE3-4FE6-B988-1C911E0DB6A0}"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Name]</a:t>
            </a:r>
            <a:endParaRPr lang="en-CA" dirty="0"/>
          </a:p>
        </p:txBody>
      </p:sp>
      <p:sp>
        <p:nvSpPr>
          <p:cNvPr id="3" name="Subtitle 2"/>
          <p:cNvSpPr>
            <a:spLocks noGrp="1"/>
          </p:cNvSpPr>
          <p:nvPr>
            <p:ph type="subTitle" idx="1"/>
          </p:nvPr>
        </p:nvSpPr>
        <p:spPr/>
        <p:txBody>
          <a:bodyPr>
            <a:normAutofit lnSpcReduction="10000"/>
          </a:bodyPr>
          <a:lstStyle/>
          <a:p>
            <a:r>
              <a:rPr lang="en-US" b="1" dirty="0" smtClean="0"/>
              <a:t>Project Gating Presentation</a:t>
            </a:r>
          </a:p>
          <a:p>
            <a:r>
              <a:rPr lang="en-US" dirty="0" smtClean="0"/>
              <a:t>Presented to: [Audience Name]</a:t>
            </a:r>
          </a:p>
          <a:p>
            <a:r>
              <a:rPr lang="en-US" dirty="0" smtClean="0"/>
              <a:t>Presenter: [Your Name]</a:t>
            </a:r>
          </a:p>
          <a:p>
            <a:r>
              <a:rPr lang="en-US" dirty="0" smtClean="0"/>
              <a:t>Date: YYYY-MM</a:t>
            </a:r>
            <a:endParaRPr lang="en-CA"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5600" y="5105400"/>
            <a:ext cx="1842091" cy="1257300"/>
          </a:xfrm>
          <a:prstGeom prst="rect">
            <a:avLst/>
          </a:prstGeom>
        </p:spPr>
      </p:pic>
    </p:spTree>
    <p:extLst>
      <p:ext uri="{BB962C8B-B14F-4D97-AF65-F5344CB8AC3E}">
        <p14:creationId xmlns:p14="http://schemas.microsoft.com/office/powerpoint/2010/main" val="3174532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Estimates to Next Gate</a:t>
            </a:r>
            <a:endParaRPr lang="en-CA" dirty="0"/>
          </a:p>
        </p:txBody>
      </p:sp>
      <p:sp>
        <p:nvSpPr>
          <p:cNvPr id="6" name="Content Placeholder 5"/>
          <p:cNvSpPr>
            <a:spLocks noGrp="1"/>
          </p:cNvSpPr>
          <p:nvPr>
            <p:ph idx="1"/>
          </p:nvPr>
        </p:nvSpPr>
        <p:spPr>
          <a:xfrm>
            <a:off x="457200" y="1600200"/>
            <a:ext cx="8229600" cy="3124200"/>
          </a:xfrm>
        </p:spPr>
        <p:txBody>
          <a:bodyPr/>
          <a:lstStyle/>
          <a:p>
            <a:r>
              <a:rPr lang="en-US" i="1" dirty="0" smtClean="0"/>
              <a:t>Describe the work that will be done before the next decision gate (typically, Gate 5 – Pre-Construction)</a:t>
            </a:r>
          </a:p>
          <a:p>
            <a:r>
              <a:rPr lang="en-US" i="1" dirty="0" smtClean="0"/>
              <a:t>The next gate will authorize development to begin or major purchases, so the work until the next gate typically involves development of architecture, detailed requirements analysis, development of use cases, etc…</a:t>
            </a:r>
          </a:p>
          <a:p>
            <a:r>
              <a:rPr lang="en-US" i="1" dirty="0" smtClean="0"/>
              <a:t>This might include the Request for Proposal (RFP)</a:t>
            </a:r>
            <a:endParaRPr lang="en-CA" i="1" dirty="0"/>
          </a:p>
        </p:txBody>
      </p:sp>
      <p:graphicFrame>
        <p:nvGraphicFramePr>
          <p:cNvPr id="7" name="Content Placeholder 4"/>
          <p:cNvGraphicFramePr>
            <a:graphicFrameLocks/>
          </p:cNvGraphicFramePr>
          <p:nvPr>
            <p:extLst>
              <p:ext uri="{D42A27DB-BD31-4B8C-83A1-F6EECF244321}">
                <p14:modId xmlns:p14="http://schemas.microsoft.com/office/powerpoint/2010/main" val="3977169766"/>
              </p:ext>
            </p:extLst>
          </p:nvPr>
        </p:nvGraphicFramePr>
        <p:xfrm>
          <a:off x="457200" y="4739640"/>
          <a:ext cx="8229600" cy="1584960"/>
        </p:xfrm>
        <a:graphic>
          <a:graphicData uri="http://schemas.openxmlformats.org/drawingml/2006/table">
            <a:tbl>
              <a:tblPr firstRow="1" firstCol="1" bandRow="1">
                <a:tableStyleId>{5C22544A-7EE6-4342-B048-85BDC9FD1C3A}</a:tableStyleId>
              </a:tblPr>
              <a:tblGrid>
                <a:gridCol w="3886200"/>
                <a:gridCol w="4343400"/>
              </a:tblGrid>
              <a:tr h="361950">
                <a:tc>
                  <a:txBody>
                    <a:bodyPr/>
                    <a:lstStyle/>
                    <a:p>
                      <a:endParaRPr lang="en-CA" sz="2000" dirty="0"/>
                    </a:p>
                  </a:txBody>
                  <a:tcPr/>
                </a:tc>
                <a:tc>
                  <a:txBody>
                    <a:bodyPr/>
                    <a:lstStyle/>
                    <a:p>
                      <a:pPr algn="r"/>
                      <a:r>
                        <a:rPr lang="en-US" sz="2000" dirty="0" smtClean="0"/>
                        <a:t>Estimate (+/- 10%)</a:t>
                      </a:r>
                      <a:endParaRPr lang="en-CA" sz="2000" dirty="0"/>
                    </a:p>
                  </a:txBody>
                  <a:tcPr anchor="ctr"/>
                </a:tc>
              </a:tr>
              <a:tr h="361950">
                <a:tc>
                  <a:txBody>
                    <a:bodyPr/>
                    <a:lstStyle/>
                    <a:p>
                      <a:r>
                        <a:rPr lang="en-US" sz="2000" dirty="0" smtClean="0"/>
                        <a:t>Cost</a:t>
                      </a:r>
                      <a:endParaRPr lang="en-CA" sz="2000" dirty="0"/>
                    </a:p>
                  </a:txBody>
                  <a:tcPr anchor="ctr"/>
                </a:tc>
                <a:tc>
                  <a:txBody>
                    <a:bodyPr/>
                    <a:lstStyle/>
                    <a:p>
                      <a:pPr algn="r"/>
                      <a:r>
                        <a:rPr lang="en-US" sz="2000" dirty="0" smtClean="0"/>
                        <a:t>$</a:t>
                      </a:r>
                      <a:endParaRPr lang="en-CA" sz="2000" dirty="0"/>
                    </a:p>
                  </a:txBody>
                  <a:tcPr anchor="ctr"/>
                </a:tc>
              </a:tr>
              <a:tr h="361950">
                <a:tc>
                  <a:txBody>
                    <a:bodyPr/>
                    <a:lstStyle/>
                    <a:p>
                      <a:r>
                        <a:rPr lang="en-US" sz="2000" dirty="0" smtClean="0"/>
                        <a:t>Staff Effort</a:t>
                      </a:r>
                      <a:endParaRPr lang="en-CA" sz="2000" dirty="0"/>
                    </a:p>
                  </a:txBody>
                  <a:tcPr anchor="ctr"/>
                </a:tc>
                <a:tc>
                  <a:txBody>
                    <a:bodyPr/>
                    <a:lstStyle/>
                    <a:p>
                      <a:pPr algn="r"/>
                      <a:r>
                        <a:rPr lang="en-US" sz="2000" dirty="0" smtClean="0"/>
                        <a:t> hours</a:t>
                      </a:r>
                      <a:endParaRPr lang="en-CA" sz="2000" dirty="0"/>
                    </a:p>
                  </a:txBody>
                  <a:tcPr anchor="ctr"/>
                </a:tc>
              </a:tr>
              <a:tr h="361950">
                <a:tc>
                  <a:txBody>
                    <a:bodyPr/>
                    <a:lstStyle/>
                    <a:p>
                      <a:r>
                        <a:rPr lang="en-US" sz="2000" dirty="0" smtClean="0"/>
                        <a:t>Duration</a:t>
                      </a:r>
                      <a:endParaRPr lang="en-CA" sz="2000" dirty="0"/>
                    </a:p>
                  </a:txBody>
                  <a:tcPr anchor="ctr"/>
                </a:tc>
                <a:tc>
                  <a:txBody>
                    <a:bodyPr/>
                    <a:lstStyle/>
                    <a:p>
                      <a:pPr algn="r"/>
                      <a:r>
                        <a:rPr lang="en-US" sz="2000" dirty="0" smtClean="0"/>
                        <a:t> weeks</a:t>
                      </a:r>
                      <a:endParaRPr lang="en-CA" sz="2000" dirty="0"/>
                    </a:p>
                  </a:txBody>
                  <a:tcPr anchor="ctr"/>
                </a:tc>
              </a:tr>
            </a:tbl>
          </a:graphicData>
        </a:graphic>
      </p:graphicFrame>
    </p:spTree>
    <p:extLst>
      <p:ext uri="{BB962C8B-B14F-4D97-AF65-F5344CB8AC3E}">
        <p14:creationId xmlns:p14="http://schemas.microsoft.com/office/powerpoint/2010/main" val="3741581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Decision for Gate </a:t>
            </a:r>
            <a:r>
              <a:rPr lang="en-US" dirty="0" smtClean="0"/>
              <a:t>4 </a:t>
            </a:r>
            <a:r>
              <a:rPr lang="en-US" dirty="0" smtClean="0"/>
              <a:t>– </a:t>
            </a:r>
            <a:r>
              <a:rPr lang="en-US" dirty="0" smtClean="0"/>
              <a:t>Charter</a:t>
            </a:r>
            <a:endParaRPr lang="en-CA" dirty="0"/>
          </a:p>
        </p:txBody>
      </p:sp>
      <p:sp>
        <p:nvSpPr>
          <p:cNvPr id="3" name="Content Placeholder 2"/>
          <p:cNvSpPr>
            <a:spLocks noGrp="1"/>
          </p:cNvSpPr>
          <p:nvPr>
            <p:ph idx="1"/>
          </p:nvPr>
        </p:nvSpPr>
        <p:spPr/>
        <p:txBody>
          <a:bodyPr>
            <a:normAutofit/>
          </a:bodyPr>
          <a:lstStyle/>
          <a:p>
            <a:r>
              <a:rPr lang="en-US" sz="2800" dirty="0" smtClean="0"/>
              <a:t>Is everything in place to ensure successful execution of the project?</a:t>
            </a:r>
            <a:endParaRPr lang="en-US" sz="2800" dirty="0" smtClean="0"/>
          </a:p>
          <a:p>
            <a:pPr marL="0" indent="0">
              <a:buNone/>
            </a:pPr>
            <a:endParaRPr lang="en-US" sz="3600" b="1" dirty="0" smtClean="0">
              <a:solidFill>
                <a:schemeClr val="tx2"/>
              </a:solidFill>
            </a:endParaRPr>
          </a:p>
          <a:p>
            <a:pPr marL="0" indent="0">
              <a:buNone/>
            </a:pPr>
            <a:endParaRPr lang="en-US" sz="3600" b="1" dirty="0">
              <a:solidFill>
                <a:schemeClr val="tx2"/>
              </a:solidFill>
            </a:endParaRPr>
          </a:p>
          <a:p>
            <a:pPr marL="0" indent="0">
              <a:buNone/>
            </a:pPr>
            <a:r>
              <a:rPr lang="en-US" sz="3600" b="1" dirty="0" smtClean="0">
                <a:solidFill>
                  <a:schemeClr val="tx2"/>
                </a:solidFill>
              </a:rPr>
              <a:t>Decision </a:t>
            </a:r>
            <a:r>
              <a:rPr lang="en-US" sz="3600" b="1" dirty="0" smtClean="0">
                <a:solidFill>
                  <a:schemeClr val="tx2"/>
                </a:solidFill>
              </a:rPr>
              <a:t>Point:</a:t>
            </a:r>
          </a:p>
          <a:p>
            <a:pPr marL="788670" lvl="1" indent="-514350">
              <a:buFont typeface="+mj-lt"/>
              <a:buAutoNum type="arabicPeriod"/>
            </a:pPr>
            <a:r>
              <a:rPr lang="en-US" sz="2800" b="1" dirty="0" smtClean="0">
                <a:solidFill>
                  <a:schemeClr val="tx2"/>
                </a:solidFill>
              </a:rPr>
              <a:t>Proceed to next gate?</a:t>
            </a:r>
          </a:p>
          <a:p>
            <a:pPr marL="788670" lvl="1" indent="-514350">
              <a:buFont typeface="+mj-lt"/>
              <a:buAutoNum type="arabicPeriod"/>
            </a:pPr>
            <a:r>
              <a:rPr lang="en-US" sz="2800" b="1" dirty="0" smtClean="0">
                <a:solidFill>
                  <a:schemeClr val="tx2"/>
                </a:solidFill>
              </a:rPr>
              <a:t>Come back with changes?</a:t>
            </a:r>
          </a:p>
          <a:p>
            <a:pPr marL="788670" lvl="1" indent="-514350">
              <a:buFont typeface="+mj-lt"/>
              <a:buAutoNum type="arabicPeriod"/>
            </a:pPr>
            <a:r>
              <a:rPr lang="en-US" sz="2800" b="1" dirty="0" smtClean="0">
                <a:solidFill>
                  <a:schemeClr val="tx2"/>
                </a:solidFill>
              </a:rPr>
              <a:t>Defer indefinitely?</a:t>
            </a:r>
            <a:endParaRPr lang="en-CA" sz="2800" b="1" dirty="0">
              <a:solidFill>
                <a:schemeClr val="tx2"/>
              </a:solidFill>
            </a:endParaRPr>
          </a:p>
        </p:txBody>
      </p:sp>
    </p:spTree>
    <p:extLst>
      <p:ext uri="{BB962C8B-B14F-4D97-AF65-F5344CB8AC3E}">
        <p14:creationId xmlns:p14="http://schemas.microsoft.com/office/powerpoint/2010/main" val="3475435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Required</a:t>
            </a:r>
            <a:endParaRPr lang="en-CA" dirty="0"/>
          </a:p>
        </p:txBody>
      </p:sp>
      <p:sp>
        <p:nvSpPr>
          <p:cNvPr id="3" name="Content Placeholder 2"/>
          <p:cNvSpPr>
            <a:spLocks noGrp="1"/>
          </p:cNvSpPr>
          <p:nvPr>
            <p:ph idx="1"/>
          </p:nvPr>
        </p:nvSpPr>
        <p:spPr/>
        <p:txBody>
          <a:bodyPr>
            <a:normAutofit fontScale="92500" lnSpcReduction="10000"/>
          </a:bodyPr>
          <a:lstStyle/>
          <a:p>
            <a:r>
              <a:rPr lang="en-US" sz="3000" dirty="0"/>
              <a:t>The purpose of the presentation is to seek approval to move [Project Name] through:</a:t>
            </a:r>
          </a:p>
          <a:p>
            <a:endParaRPr lang="en-US" dirty="0" smtClean="0"/>
          </a:p>
          <a:p>
            <a:pPr lvl="1"/>
            <a:r>
              <a:rPr lang="en-US" sz="3000" b="1" dirty="0"/>
              <a:t>Gate </a:t>
            </a:r>
            <a:r>
              <a:rPr lang="en-US" sz="3000" b="1" dirty="0" smtClean="0"/>
              <a:t>4 </a:t>
            </a:r>
            <a:r>
              <a:rPr lang="en-US" sz="3000" b="1" dirty="0"/>
              <a:t>– </a:t>
            </a:r>
            <a:r>
              <a:rPr lang="en-US" sz="3000" b="1" dirty="0" smtClean="0"/>
              <a:t>Charter</a:t>
            </a:r>
            <a:endParaRPr lang="en-US" sz="3000" b="1" dirty="0"/>
          </a:p>
          <a:p>
            <a:pPr lvl="1"/>
            <a:endParaRPr lang="en-US" sz="2800" b="1" dirty="0"/>
          </a:p>
          <a:p>
            <a:pPr marL="0" indent="0">
              <a:buNone/>
            </a:pPr>
            <a:endParaRPr lang="en-US" sz="2800" dirty="0" smtClean="0"/>
          </a:p>
          <a:p>
            <a:pPr marL="0" indent="0">
              <a:buNone/>
            </a:pPr>
            <a:endParaRPr lang="en-US" sz="2800" dirty="0"/>
          </a:p>
          <a:p>
            <a:pPr marL="0" indent="0">
              <a:buNone/>
            </a:pPr>
            <a:r>
              <a:rPr lang="en-US" sz="2800" dirty="0" smtClean="0"/>
              <a:t>R</a:t>
            </a:r>
            <a:r>
              <a:rPr lang="en-US" sz="3000" dirty="0"/>
              <a:t>eview issues:</a:t>
            </a:r>
          </a:p>
          <a:p>
            <a:r>
              <a:rPr lang="en-US" sz="2000" dirty="0"/>
              <a:t>Validation that the project charter has addressed all issues critical for a successful project</a:t>
            </a:r>
          </a:p>
          <a:p>
            <a:r>
              <a:rPr lang="en-US" sz="2000" dirty="0"/>
              <a:t>Confirmation that proper project governance, planning, and management are in </a:t>
            </a:r>
            <a:r>
              <a:rPr lang="en-US" sz="2000" dirty="0" smtClean="0"/>
              <a:t>place</a:t>
            </a:r>
            <a:endParaRPr lang="en-US" sz="2000" dirty="0"/>
          </a:p>
        </p:txBody>
      </p:sp>
    </p:spTree>
    <p:extLst>
      <p:ext uri="{BB962C8B-B14F-4D97-AF65-F5344CB8AC3E}">
        <p14:creationId xmlns:p14="http://schemas.microsoft.com/office/powerpoint/2010/main" val="1906319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Summary</a:t>
            </a:r>
            <a:endParaRPr lang="en-CA" dirty="0"/>
          </a:p>
        </p:txBody>
      </p:sp>
      <p:sp>
        <p:nvSpPr>
          <p:cNvPr id="3" name="Content Placeholder 2"/>
          <p:cNvSpPr>
            <a:spLocks noGrp="1"/>
          </p:cNvSpPr>
          <p:nvPr>
            <p:ph idx="1"/>
          </p:nvPr>
        </p:nvSpPr>
        <p:spPr/>
        <p:txBody>
          <a:bodyPr/>
          <a:lstStyle/>
          <a:p>
            <a:r>
              <a:rPr lang="en-US" i="1" dirty="0" smtClean="0"/>
              <a:t>Summarize the project’s purpose and approach in one slide</a:t>
            </a:r>
            <a:endParaRPr lang="en-CA" i="1" dirty="0"/>
          </a:p>
        </p:txBody>
      </p:sp>
    </p:spTree>
    <p:extLst>
      <p:ext uri="{BB962C8B-B14F-4D97-AF65-F5344CB8AC3E}">
        <p14:creationId xmlns:p14="http://schemas.microsoft.com/office/powerpoint/2010/main" val="1792934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Objectives and Outcomes</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044622"/>
              </p:ext>
            </p:extLst>
          </p:nvPr>
        </p:nvGraphicFramePr>
        <p:xfrm>
          <a:off x="381002" y="1676400"/>
          <a:ext cx="8305799" cy="1524000"/>
        </p:xfrm>
        <a:graphic>
          <a:graphicData uri="http://schemas.openxmlformats.org/drawingml/2006/table">
            <a:tbl>
              <a:tblPr firstRow="1" bandRow="1">
                <a:tableStyleId>{5C22544A-7EE6-4342-B048-85BDC9FD1C3A}</a:tableStyleId>
              </a:tblPr>
              <a:tblGrid>
                <a:gridCol w="2799110"/>
                <a:gridCol w="2799110"/>
                <a:gridCol w="2707579"/>
              </a:tblGrid>
              <a:tr h="381000">
                <a:tc>
                  <a:txBody>
                    <a:bodyPr/>
                    <a:lstStyle/>
                    <a:p>
                      <a:pPr marL="0" marR="0" algn="ctr">
                        <a:lnSpc>
                          <a:spcPct val="115000"/>
                        </a:lnSpc>
                        <a:spcBef>
                          <a:spcPts val="0"/>
                        </a:spcBef>
                        <a:spcAft>
                          <a:spcPts val="0"/>
                        </a:spcAft>
                      </a:pPr>
                      <a:r>
                        <a:rPr lang="en-CA" sz="1400" dirty="0">
                          <a:effectLst/>
                        </a:rPr>
                        <a:t>Goals</a:t>
                      </a:r>
                      <a:endParaRPr lang="en-CA" sz="2000" dirty="0">
                        <a:effectLst/>
                        <a:latin typeface="Arial"/>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CA" sz="1400">
                          <a:effectLst/>
                        </a:rPr>
                        <a:t>Objectives</a:t>
                      </a:r>
                      <a:endParaRPr lang="en-CA" sz="2000">
                        <a:effectLst/>
                        <a:latin typeface="Arial"/>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CA" sz="1400">
                          <a:effectLst/>
                        </a:rPr>
                        <a:t>Business Outcomes</a:t>
                      </a:r>
                      <a:endParaRPr lang="en-CA" sz="2000">
                        <a:effectLst/>
                        <a:latin typeface="Arial"/>
                        <a:ea typeface="Times New Roman"/>
                        <a:cs typeface="Times New Roman"/>
                      </a:endParaRPr>
                    </a:p>
                  </a:txBody>
                  <a:tcPr marL="68580" marR="68580" marT="0" marB="0" anchor="ctr"/>
                </a:tc>
              </a:tr>
              <a:tr h="381000">
                <a:tc>
                  <a:txBody>
                    <a:bodyPr/>
                    <a:lstStyle/>
                    <a:p>
                      <a:pPr marL="0" marR="0">
                        <a:lnSpc>
                          <a:spcPct val="115000"/>
                        </a:lnSpc>
                        <a:spcBef>
                          <a:spcPts val="0"/>
                        </a:spcBef>
                        <a:spcAft>
                          <a:spcPts val="0"/>
                        </a:spcAft>
                      </a:pPr>
                      <a:r>
                        <a:rPr lang="en-CA" sz="1400" dirty="0">
                          <a:effectLst/>
                        </a:rPr>
                        <a:t> </a:t>
                      </a:r>
                      <a:endParaRPr lang="en-CA" sz="2000" dirty="0">
                        <a:effectLst/>
                        <a:latin typeface="Arial"/>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CA" sz="1400" dirty="0">
                          <a:effectLst/>
                        </a:rPr>
                        <a:t> </a:t>
                      </a:r>
                      <a:endParaRPr lang="en-CA" sz="2000" dirty="0">
                        <a:effectLst/>
                        <a:latin typeface="Arial"/>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CA" sz="1400">
                          <a:effectLst/>
                        </a:rPr>
                        <a:t> </a:t>
                      </a:r>
                      <a:endParaRPr lang="en-CA" sz="2000">
                        <a:effectLst/>
                        <a:latin typeface="Arial"/>
                        <a:ea typeface="Times New Roman"/>
                        <a:cs typeface="Times New Roman"/>
                      </a:endParaRPr>
                    </a:p>
                  </a:txBody>
                  <a:tcPr marL="68580" marR="68580" marT="0" marB="0"/>
                </a:tc>
              </a:tr>
              <a:tr h="381000">
                <a:tc>
                  <a:txBody>
                    <a:bodyPr/>
                    <a:lstStyle/>
                    <a:p>
                      <a:pPr marL="0" marR="0">
                        <a:lnSpc>
                          <a:spcPct val="115000"/>
                        </a:lnSpc>
                        <a:spcBef>
                          <a:spcPts val="0"/>
                        </a:spcBef>
                        <a:spcAft>
                          <a:spcPts val="0"/>
                        </a:spcAft>
                      </a:pPr>
                      <a:r>
                        <a:rPr lang="en-CA" sz="1400">
                          <a:effectLst/>
                        </a:rPr>
                        <a:t> </a:t>
                      </a:r>
                      <a:endParaRPr lang="en-CA" sz="2000">
                        <a:effectLst/>
                        <a:latin typeface="Arial"/>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CA" sz="1400" dirty="0">
                          <a:effectLst/>
                        </a:rPr>
                        <a:t> </a:t>
                      </a:r>
                      <a:endParaRPr lang="en-CA" sz="2000" dirty="0">
                        <a:effectLst/>
                        <a:latin typeface="Arial"/>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CA" sz="1400" dirty="0">
                          <a:effectLst/>
                        </a:rPr>
                        <a:t> </a:t>
                      </a:r>
                      <a:endParaRPr lang="en-CA" sz="2000" dirty="0">
                        <a:effectLst/>
                        <a:latin typeface="Arial"/>
                        <a:ea typeface="Times New Roman"/>
                        <a:cs typeface="Times New Roman"/>
                      </a:endParaRPr>
                    </a:p>
                  </a:txBody>
                  <a:tcPr marL="68580" marR="68580" marT="0" marB="0"/>
                </a:tc>
              </a:tr>
              <a:tr h="381000">
                <a:tc>
                  <a:txBody>
                    <a:bodyPr/>
                    <a:lstStyle/>
                    <a:p>
                      <a:pPr marL="0" marR="0">
                        <a:lnSpc>
                          <a:spcPct val="115000"/>
                        </a:lnSpc>
                        <a:spcBef>
                          <a:spcPts val="0"/>
                        </a:spcBef>
                        <a:spcAft>
                          <a:spcPts val="0"/>
                        </a:spcAft>
                      </a:pPr>
                      <a:r>
                        <a:rPr lang="en-CA" sz="1400">
                          <a:effectLst/>
                        </a:rPr>
                        <a:t> </a:t>
                      </a:r>
                      <a:endParaRPr lang="en-CA" sz="2000">
                        <a:effectLst/>
                        <a:latin typeface="Arial"/>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CA" sz="1400" dirty="0">
                          <a:effectLst/>
                        </a:rPr>
                        <a:t> </a:t>
                      </a:r>
                      <a:endParaRPr lang="en-CA" sz="2000" dirty="0">
                        <a:effectLst/>
                        <a:latin typeface="Arial"/>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CA" sz="1400" dirty="0">
                          <a:effectLst/>
                        </a:rPr>
                        <a:t> </a:t>
                      </a:r>
                      <a:endParaRPr lang="en-CA" sz="2000" dirty="0">
                        <a:effectLst/>
                        <a:latin typeface="Arial"/>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471437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CA" dirty="0"/>
          </a:p>
        </p:txBody>
      </p:sp>
      <p:sp>
        <p:nvSpPr>
          <p:cNvPr id="3" name="Content Placeholder 2"/>
          <p:cNvSpPr>
            <a:spLocks noGrp="1"/>
          </p:cNvSpPr>
          <p:nvPr>
            <p:ph idx="1"/>
          </p:nvPr>
        </p:nvSpPr>
        <p:spPr/>
        <p:txBody>
          <a:bodyPr/>
          <a:lstStyle/>
          <a:p>
            <a:r>
              <a:rPr lang="en-CA" i="1" dirty="0"/>
              <a:t>This is a high-level description of the features and functions that characterize the product, service, or result to be delivered by the project.</a:t>
            </a:r>
            <a:endParaRPr lang="en-CA" dirty="0"/>
          </a:p>
          <a:p>
            <a:endParaRPr lang="en-CA" dirty="0"/>
          </a:p>
        </p:txBody>
      </p:sp>
    </p:spTree>
    <p:extLst>
      <p:ext uri="{BB962C8B-B14F-4D97-AF65-F5344CB8AC3E}">
        <p14:creationId xmlns:p14="http://schemas.microsoft.com/office/powerpoint/2010/main" val="3771373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1448664"/>
              </p:ext>
            </p:extLst>
          </p:nvPr>
        </p:nvGraphicFramePr>
        <p:xfrm>
          <a:off x="539496" y="1676400"/>
          <a:ext cx="8065008" cy="1828800"/>
        </p:xfrm>
        <a:graphic>
          <a:graphicData uri="http://schemas.openxmlformats.org/drawingml/2006/table">
            <a:tbl>
              <a:tblPr firstRow="1" bandRow="1">
                <a:tableStyleId>{5C22544A-7EE6-4342-B048-85BDC9FD1C3A}</a:tableStyleId>
              </a:tblPr>
              <a:tblGrid>
                <a:gridCol w="2666962"/>
                <a:gridCol w="3688150"/>
                <a:gridCol w="1709896"/>
              </a:tblGrid>
              <a:tr h="457200">
                <a:tc>
                  <a:txBody>
                    <a:bodyPr/>
                    <a:lstStyle/>
                    <a:p>
                      <a:pPr marL="0" marR="0" algn="ctr">
                        <a:lnSpc>
                          <a:spcPct val="115000"/>
                        </a:lnSpc>
                        <a:spcBef>
                          <a:spcPts val="0"/>
                        </a:spcBef>
                        <a:spcAft>
                          <a:spcPts val="0"/>
                        </a:spcAft>
                      </a:pPr>
                      <a:r>
                        <a:rPr lang="en-CA" sz="1600">
                          <a:effectLst/>
                        </a:rPr>
                        <a:t>Project Milestone</a:t>
                      </a:r>
                      <a:endParaRPr lang="en-CA" sz="2400">
                        <a:effectLst/>
                        <a:latin typeface="Arial"/>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CA" sz="1600">
                          <a:effectLst/>
                        </a:rPr>
                        <a:t>Description</a:t>
                      </a:r>
                      <a:endParaRPr lang="en-CA" sz="2400">
                        <a:effectLst/>
                        <a:latin typeface="Arial"/>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CA" sz="1600">
                          <a:effectLst/>
                        </a:rPr>
                        <a:t>Expected Date</a:t>
                      </a:r>
                      <a:endParaRPr lang="en-CA" sz="2400">
                        <a:effectLst/>
                        <a:latin typeface="Arial"/>
                        <a:ea typeface="Times New Roman"/>
                        <a:cs typeface="Times New Roman"/>
                      </a:endParaRPr>
                    </a:p>
                  </a:txBody>
                  <a:tcPr marL="68580" marR="68580" marT="0" marB="0" anchor="ctr"/>
                </a:tc>
              </a:tr>
              <a:tr h="457200">
                <a:tc>
                  <a:txBody>
                    <a:bodyPr/>
                    <a:lstStyle/>
                    <a:p>
                      <a:pPr marL="0" marR="0">
                        <a:lnSpc>
                          <a:spcPct val="115000"/>
                        </a:lnSpc>
                        <a:spcBef>
                          <a:spcPts val="0"/>
                        </a:spcBef>
                        <a:spcAft>
                          <a:spcPts val="0"/>
                        </a:spcAft>
                      </a:pPr>
                      <a:r>
                        <a:rPr lang="en-CA" sz="1600" dirty="0">
                          <a:effectLst/>
                        </a:rPr>
                        <a:t> </a:t>
                      </a:r>
                      <a:endParaRPr lang="en-CA" sz="2400" dirty="0">
                        <a:effectLst/>
                        <a:latin typeface="Arial"/>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CA" sz="1600" dirty="0">
                          <a:effectLst/>
                        </a:rPr>
                        <a:t> </a:t>
                      </a:r>
                      <a:endParaRPr lang="en-CA" sz="2400" dirty="0">
                        <a:effectLst/>
                        <a:latin typeface="Arial"/>
                        <a:ea typeface="Times New Roman"/>
                        <a:cs typeface="Times New Roman"/>
                      </a:endParaRPr>
                    </a:p>
                  </a:txBody>
                  <a:tcPr marL="68580" marR="68580" marT="0" marB="0" anchor="ctr"/>
                </a:tc>
                <a:tc>
                  <a:txBody>
                    <a:bodyPr/>
                    <a:lstStyle/>
                    <a:p>
                      <a:pPr marL="0" marR="0" algn="r">
                        <a:lnSpc>
                          <a:spcPct val="115000"/>
                        </a:lnSpc>
                        <a:spcBef>
                          <a:spcPts val="0"/>
                        </a:spcBef>
                        <a:spcAft>
                          <a:spcPts val="0"/>
                        </a:spcAft>
                      </a:pPr>
                      <a:r>
                        <a:rPr lang="en-CA" sz="1600" dirty="0">
                          <a:effectLst/>
                        </a:rPr>
                        <a:t>YYYY-MM-DD</a:t>
                      </a:r>
                      <a:endParaRPr lang="en-CA" sz="2400" dirty="0">
                        <a:effectLst/>
                        <a:latin typeface="Arial"/>
                        <a:ea typeface="Times New Roman"/>
                        <a:cs typeface="Times New Roman"/>
                      </a:endParaRPr>
                    </a:p>
                  </a:txBody>
                  <a:tcPr marL="68580" marR="68580" marT="0" marB="0" anchor="ctr"/>
                </a:tc>
              </a:tr>
              <a:tr h="457200">
                <a:tc>
                  <a:txBody>
                    <a:bodyPr/>
                    <a:lstStyle/>
                    <a:p>
                      <a:pPr marL="0" marR="0">
                        <a:lnSpc>
                          <a:spcPct val="115000"/>
                        </a:lnSpc>
                        <a:spcBef>
                          <a:spcPts val="0"/>
                        </a:spcBef>
                        <a:spcAft>
                          <a:spcPts val="0"/>
                        </a:spcAft>
                      </a:pPr>
                      <a:r>
                        <a:rPr lang="en-CA" sz="1600" dirty="0">
                          <a:effectLst/>
                        </a:rPr>
                        <a:t> </a:t>
                      </a:r>
                      <a:endParaRPr lang="en-CA" sz="2400" dirty="0">
                        <a:effectLst/>
                        <a:latin typeface="Arial"/>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CA" sz="1600" dirty="0">
                          <a:effectLst/>
                        </a:rPr>
                        <a:t> </a:t>
                      </a:r>
                      <a:endParaRPr lang="en-CA" sz="2400" dirty="0">
                        <a:effectLst/>
                        <a:latin typeface="Arial"/>
                        <a:ea typeface="Times New Roman"/>
                        <a:cs typeface="Times New Roman"/>
                      </a:endParaRPr>
                    </a:p>
                  </a:txBody>
                  <a:tcPr marL="68580" marR="68580" marT="0" marB="0" anchor="ctr"/>
                </a:tc>
                <a:tc>
                  <a:txBody>
                    <a:bodyPr/>
                    <a:lstStyle/>
                    <a:p>
                      <a:pPr marL="0" marR="0" algn="r">
                        <a:lnSpc>
                          <a:spcPct val="115000"/>
                        </a:lnSpc>
                        <a:spcBef>
                          <a:spcPts val="0"/>
                        </a:spcBef>
                        <a:spcAft>
                          <a:spcPts val="0"/>
                        </a:spcAft>
                      </a:pPr>
                      <a:r>
                        <a:rPr lang="en-CA" sz="1600" dirty="0">
                          <a:effectLst/>
                        </a:rPr>
                        <a:t> </a:t>
                      </a:r>
                      <a:endParaRPr lang="en-CA" sz="2400" dirty="0">
                        <a:effectLst/>
                        <a:latin typeface="Arial"/>
                        <a:ea typeface="Times New Roman"/>
                        <a:cs typeface="Times New Roman"/>
                      </a:endParaRPr>
                    </a:p>
                  </a:txBody>
                  <a:tcPr marL="68580" marR="68580" marT="0" marB="0" anchor="ctr"/>
                </a:tc>
              </a:tr>
              <a:tr h="457200">
                <a:tc>
                  <a:txBody>
                    <a:bodyPr/>
                    <a:lstStyle/>
                    <a:p>
                      <a:pPr marL="0" marR="0">
                        <a:lnSpc>
                          <a:spcPct val="115000"/>
                        </a:lnSpc>
                        <a:spcBef>
                          <a:spcPts val="0"/>
                        </a:spcBef>
                        <a:spcAft>
                          <a:spcPts val="0"/>
                        </a:spcAft>
                      </a:pPr>
                      <a:r>
                        <a:rPr lang="en-CA" sz="1600">
                          <a:effectLst/>
                        </a:rPr>
                        <a:t> </a:t>
                      </a:r>
                      <a:endParaRPr lang="en-CA" sz="2400">
                        <a:effectLst/>
                        <a:latin typeface="Arial"/>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CA" sz="1600" dirty="0">
                          <a:effectLst/>
                        </a:rPr>
                        <a:t> </a:t>
                      </a:r>
                      <a:endParaRPr lang="en-CA" sz="2400" dirty="0">
                        <a:effectLst/>
                        <a:latin typeface="Arial"/>
                        <a:ea typeface="Times New Roman"/>
                        <a:cs typeface="Times New Roman"/>
                      </a:endParaRPr>
                    </a:p>
                  </a:txBody>
                  <a:tcPr marL="68580" marR="68580" marT="0" marB="0" anchor="ctr"/>
                </a:tc>
                <a:tc>
                  <a:txBody>
                    <a:bodyPr/>
                    <a:lstStyle/>
                    <a:p>
                      <a:pPr marL="0" marR="0" algn="r">
                        <a:lnSpc>
                          <a:spcPct val="115000"/>
                        </a:lnSpc>
                        <a:spcBef>
                          <a:spcPts val="0"/>
                        </a:spcBef>
                        <a:spcAft>
                          <a:spcPts val="0"/>
                        </a:spcAft>
                      </a:pPr>
                      <a:r>
                        <a:rPr lang="en-CA" sz="1600" dirty="0">
                          <a:effectLst/>
                        </a:rPr>
                        <a:t> </a:t>
                      </a:r>
                      <a:endParaRPr lang="en-CA" sz="2400" dirty="0">
                        <a:effectLst/>
                        <a:latin typeface="Arial"/>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879820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Deliverables</a:t>
            </a:r>
            <a:endParaRPr lang="en-CA" dirty="0"/>
          </a:p>
        </p:txBody>
      </p:sp>
      <p:sp>
        <p:nvSpPr>
          <p:cNvPr id="3" name="Content Placeholder 2"/>
          <p:cNvSpPr>
            <a:spLocks noGrp="1"/>
          </p:cNvSpPr>
          <p:nvPr>
            <p:ph idx="1"/>
          </p:nvPr>
        </p:nvSpPr>
        <p:spPr/>
        <p:txBody>
          <a:bodyPr/>
          <a:lstStyle/>
          <a:p>
            <a:r>
              <a:rPr lang="en-CA" i="1" dirty="0"/>
              <a:t>Identify and define the deliverables that are key to the achievement of the stated objectives. </a:t>
            </a:r>
            <a:endParaRPr lang="en-CA" dirty="0"/>
          </a:p>
          <a:p>
            <a:r>
              <a:rPr lang="en-CA" i="1" dirty="0"/>
              <a:t>Include internal project deliverables required in the project management process for review and approval (e.g. project transition plan, communication plan, and lessons learned). </a:t>
            </a:r>
            <a:endParaRPr lang="en-CA" dirty="0"/>
          </a:p>
          <a:p>
            <a:r>
              <a:rPr lang="en-CA" i="1" dirty="0"/>
              <a:t>Determine the criteria that will be used to assess the quality and completeness of each deliverable.</a:t>
            </a:r>
            <a:endParaRPr lang="en-CA" dirty="0"/>
          </a:p>
          <a:p>
            <a:r>
              <a:rPr lang="en-CA" i="1" dirty="0"/>
              <a:t>Indicate the stakeholder(s) responsible for approving each deliverable</a:t>
            </a:r>
            <a:r>
              <a:rPr lang="en-CA" i="1" dirty="0" smtClean="0"/>
              <a:t>.</a:t>
            </a:r>
            <a:endParaRPr lang="en-CA" dirty="0" smtClean="0"/>
          </a:p>
          <a:p>
            <a:r>
              <a:rPr lang="en-US" i="1" dirty="0" smtClean="0"/>
              <a:t>One slide per deliverable is recommended.</a:t>
            </a:r>
            <a:endParaRPr lang="en-CA" i="1" dirty="0"/>
          </a:p>
        </p:txBody>
      </p:sp>
    </p:spTree>
    <p:extLst>
      <p:ext uri="{BB962C8B-B14F-4D97-AF65-F5344CB8AC3E}">
        <p14:creationId xmlns:p14="http://schemas.microsoft.com/office/powerpoint/2010/main" val="2799043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Cost Estimate</a:t>
            </a:r>
            <a:endParaRPr lang="en-CA" dirty="0"/>
          </a:p>
        </p:txBody>
      </p:sp>
      <p:sp>
        <p:nvSpPr>
          <p:cNvPr id="3" name="Content Placeholder 2"/>
          <p:cNvSpPr>
            <a:spLocks noGrp="1"/>
          </p:cNvSpPr>
          <p:nvPr>
            <p:ph idx="1"/>
          </p:nvPr>
        </p:nvSpPr>
        <p:spPr/>
        <p:txBody>
          <a:bodyPr/>
          <a:lstStyle/>
          <a:p>
            <a:r>
              <a:rPr lang="en-US" i="1" dirty="0" smtClean="0"/>
              <a:t>Provide project costing information, usually in a table format</a:t>
            </a:r>
            <a:endParaRPr lang="en-CA" i="1" dirty="0"/>
          </a:p>
        </p:txBody>
      </p:sp>
    </p:spTree>
    <p:extLst>
      <p:ext uri="{BB962C8B-B14F-4D97-AF65-F5344CB8AC3E}">
        <p14:creationId xmlns:p14="http://schemas.microsoft.com/office/powerpoint/2010/main" val="3551543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Dependencies</a:t>
            </a:r>
            <a:endParaRPr lang="en-CA" dirty="0"/>
          </a:p>
        </p:txBody>
      </p:sp>
      <p:sp>
        <p:nvSpPr>
          <p:cNvPr id="3" name="Content Placeholder 2"/>
          <p:cNvSpPr>
            <a:spLocks noGrp="1"/>
          </p:cNvSpPr>
          <p:nvPr>
            <p:ph idx="1"/>
          </p:nvPr>
        </p:nvSpPr>
        <p:spPr/>
        <p:txBody>
          <a:bodyPr/>
          <a:lstStyle/>
          <a:p>
            <a:r>
              <a:rPr lang="en-US" i="1" dirty="0" smtClean="0"/>
              <a:t>List project dependencies, critical dates, predecessor/successor relationships, key contacts, etc…</a:t>
            </a:r>
            <a:endParaRPr lang="en-CA" i="1" dirty="0"/>
          </a:p>
        </p:txBody>
      </p:sp>
    </p:spTree>
    <p:extLst>
      <p:ext uri="{BB962C8B-B14F-4D97-AF65-F5344CB8AC3E}">
        <p14:creationId xmlns:p14="http://schemas.microsoft.com/office/powerpoint/2010/main" val="1508137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69016DA4C6C014191DF74CDECA3F402" ma:contentTypeVersion="0" ma:contentTypeDescription="Create a new document." ma:contentTypeScope="" ma:versionID="4199ab83c860f7ada3884f85ef9e4ff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DA82A0-51F2-4641-8336-4AE37DA1AB42}">
  <ds:schemaRefs>
    <ds:schemaRef ds:uri="http://www.w3.org/XML/1998/namespace"/>
    <ds:schemaRef ds:uri="http://schemas.microsoft.com/office/2006/documentManagement/types"/>
    <ds:schemaRef ds:uri="http://purl.org/dc/elements/1.1/"/>
    <ds:schemaRef ds:uri="http://purl.org/dc/dcmitype/"/>
    <ds:schemaRef ds:uri="http://purl.org/dc/terms/"/>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7DCCF516-46FC-4BD8-9AB6-CDE9C9155442}">
  <ds:schemaRefs>
    <ds:schemaRef ds:uri="http://schemas.microsoft.com/sharepoint/v3/contenttype/forms"/>
  </ds:schemaRefs>
</ds:datastoreItem>
</file>

<file path=customXml/itemProps3.xml><?xml version="1.0" encoding="utf-8"?>
<ds:datastoreItem xmlns:ds="http://schemas.openxmlformats.org/officeDocument/2006/customXml" ds:itemID="{845CCC8D-4871-4C5F-9D7D-DB950EB65B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Clarity</Template>
  <TotalTime>350</TotalTime>
  <Words>410</Words>
  <Application>Microsoft Office PowerPoint</Application>
  <PresentationFormat>On-screen Show (4:3)</PresentationFormat>
  <Paragraphs>82</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[Project Name]</vt:lpstr>
      <vt:lpstr>Decision Required</vt:lpstr>
      <vt:lpstr>Project Summary</vt:lpstr>
      <vt:lpstr>Goals, Objectives and Outcomes</vt:lpstr>
      <vt:lpstr>Scope</vt:lpstr>
      <vt:lpstr>Milestones</vt:lpstr>
      <vt:lpstr>Deliverables</vt:lpstr>
      <vt:lpstr>Project Cost Estimate</vt:lpstr>
      <vt:lpstr>Dependencies</vt:lpstr>
      <vt:lpstr>Estimates to Next Gate</vt:lpstr>
      <vt:lpstr>Key Decision for Gate 4 – Charter</vt:lpstr>
    </vt:vector>
  </TitlesOfParts>
  <Company>GNWT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creator>Curtis_Naphan</dc:creator>
  <cp:lastModifiedBy>Curtis_Naphan</cp:lastModifiedBy>
  <cp:revision>23</cp:revision>
  <dcterms:created xsi:type="dcterms:W3CDTF">2014-06-11T21:39:42Z</dcterms:created>
  <dcterms:modified xsi:type="dcterms:W3CDTF">2014-06-25T17:12:59Z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0x010100169016DA4C6C014191DF74CDECA3F402</vt:lpwstr>
  </property>
</Properties>
</file>