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18"/>
  </p:notesMasterIdLst>
  <p:sldIdLst>
    <p:sldId id="256" r:id="rId5"/>
    <p:sldId id="274" r:id="rId6"/>
    <p:sldId id="281" r:id="rId7"/>
    <p:sldId id="282" r:id="rId8"/>
    <p:sldId id="275" r:id="rId9"/>
    <p:sldId id="276" r:id="rId10"/>
    <p:sldId id="277" r:id="rId11"/>
    <p:sldId id="278" r:id="rId12"/>
    <p:sldId id="279" r:id="rId13"/>
    <p:sldId id="280" r:id="rId14"/>
    <p:sldId id="283" r:id="rId15"/>
    <p:sldId id="266"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4B5F003-6C2F-4680-98DB-3C6D30D53F8D}">
          <p14:sldIdLst>
            <p14:sldId id="256"/>
            <p14:sldId id="274"/>
          </p14:sldIdLst>
        </p14:section>
        <p14:section name="Phase 1" id="{9119BF1A-E1F8-462D-B0E3-DACAB19E3A0A}">
          <p14:sldIdLst>
            <p14:sldId id="281"/>
            <p14:sldId id="282"/>
          </p14:sldIdLst>
        </p14:section>
        <p14:section name="Phase 2" id="{06DB4618-6785-4297-B61A-28717166650B}">
          <p14:sldIdLst>
            <p14:sldId id="275"/>
            <p14:sldId id="276"/>
          </p14:sldIdLst>
        </p14:section>
        <p14:section name="Phase 3" id="{E9BEEC81-FC44-4E42-8CEF-A5A294F437C4}">
          <p14:sldIdLst>
            <p14:sldId id="277"/>
            <p14:sldId id="278"/>
            <p14:sldId id="279"/>
            <p14:sldId id="280"/>
          </p14:sldIdLst>
        </p14:section>
        <p14:section name="Conclusion" id="{F3DD5E68-43D0-4557-A953-F4642DD3292B}">
          <p14:sldIdLst>
            <p14:sldId id="283"/>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93" autoAdjust="0"/>
  </p:normalViewPr>
  <p:slideViewPr>
    <p:cSldViewPr>
      <p:cViewPr>
        <p:scale>
          <a:sx n="98" d="100"/>
          <a:sy n="98" d="100"/>
        </p:scale>
        <p:origin x="-201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ADB7BD-916F-45E5-95AC-A9CB708E3475}" type="datetimeFigureOut">
              <a:rPr lang="en-CA" smtClean="0"/>
              <a:t>25/06/2014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ED749E-72D6-45BC-B009-7765A8659C15}" type="slidenum">
              <a:rPr lang="en-CA" smtClean="0"/>
              <a:t>‹#›</a:t>
            </a:fld>
            <a:endParaRPr lang="en-CA"/>
          </a:p>
        </p:txBody>
      </p:sp>
    </p:spTree>
    <p:extLst>
      <p:ext uri="{BB962C8B-B14F-4D97-AF65-F5344CB8AC3E}">
        <p14:creationId xmlns:p14="http://schemas.microsoft.com/office/powerpoint/2010/main" val="324816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baseline="0" dirty="0" smtClean="0"/>
              <a:t>This template is just a suggestion and a time-saving tool. It can be extended or changed as much as you desire. Tables, charts and graphs are expected additions. </a:t>
            </a:r>
          </a:p>
          <a:p>
            <a:endParaRPr lang="en-US" i="1" baseline="0" dirty="0" smtClean="0"/>
          </a:p>
          <a:p>
            <a:r>
              <a:rPr lang="en-US" i="1" baseline="0" dirty="0" smtClean="0"/>
              <a:t>Delete all italicized text before using, including this note.</a:t>
            </a:r>
          </a:p>
        </p:txBody>
      </p:sp>
      <p:sp>
        <p:nvSpPr>
          <p:cNvPr id="4" name="Slide Number Placeholder 3"/>
          <p:cNvSpPr>
            <a:spLocks noGrp="1"/>
          </p:cNvSpPr>
          <p:nvPr>
            <p:ph type="sldNum" sz="quarter" idx="10"/>
          </p:nvPr>
        </p:nvSpPr>
        <p:spPr/>
        <p:txBody>
          <a:bodyPr/>
          <a:lstStyle/>
          <a:p>
            <a:fld id="{E9ED749E-72D6-45BC-B009-7765A8659C15}" type="slidenum">
              <a:rPr lang="en-CA" smtClean="0"/>
              <a:t>1</a:t>
            </a:fld>
            <a:endParaRPr lang="en-CA" dirty="0"/>
          </a:p>
        </p:txBody>
      </p:sp>
    </p:spTree>
    <p:extLst>
      <p:ext uri="{BB962C8B-B14F-4D97-AF65-F5344CB8AC3E}">
        <p14:creationId xmlns:p14="http://schemas.microsoft.com/office/powerpoint/2010/main" val="1621225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projects requiring</a:t>
            </a:r>
            <a:r>
              <a:rPr lang="en-US" baseline="0" dirty="0" smtClean="0"/>
              <a:t> capital funding, this presentation would be given twice: once to departmental decision-makers and then again to the Business Advisory Committee for funding consideration.</a:t>
            </a:r>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2</a:t>
            </a:fld>
            <a:endParaRPr lang="en-CA"/>
          </a:p>
        </p:txBody>
      </p:sp>
    </p:spTree>
    <p:extLst>
      <p:ext uri="{BB962C8B-B14F-4D97-AF65-F5344CB8AC3E}">
        <p14:creationId xmlns:p14="http://schemas.microsoft.com/office/powerpoint/2010/main" val="1438423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following</a:t>
            </a:r>
            <a:r>
              <a:rPr lang="en-US" i="1" baseline="0" dirty="0" smtClean="0"/>
              <a:t> 2 slides are a summary of the basics of Gate 1. This skips a lot of the detail, like high-level requirements, assumptions, etc…</a:t>
            </a:r>
          </a:p>
          <a:p>
            <a:endParaRPr lang="en-US" i="1" dirty="0" smtClean="0"/>
          </a:p>
          <a:p>
            <a:r>
              <a:rPr lang="en-US" i="1" dirty="0" smtClean="0"/>
              <a:t>Depending on the amount of context the audience has, you may wish to</a:t>
            </a:r>
            <a:r>
              <a:rPr lang="en-US" i="1" baseline="0" dirty="0" smtClean="0"/>
              <a:t> include more slides from earlier gate presentations. If the audience has never heard of this project before, it is recommended you expand these introductory sections.</a:t>
            </a:r>
            <a:endParaRPr lang="en-US" i="1" dirty="0" smtClean="0"/>
          </a:p>
        </p:txBody>
      </p:sp>
      <p:sp>
        <p:nvSpPr>
          <p:cNvPr id="4" name="Slide Number Placeholder 3"/>
          <p:cNvSpPr>
            <a:spLocks noGrp="1"/>
          </p:cNvSpPr>
          <p:nvPr>
            <p:ph type="sldNum" sz="quarter" idx="10"/>
          </p:nvPr>
        </p:nvSpPr>
        <p:spPr/>
        <p:txBody>
          <a:bodyPr/>
          <a:lstStyle/>
          <a:p>
            <a:fld id="{E9ED749E-72D6-45BC-B009-7765A8659C15}" type="slidenum">
              <a:rPr lang="en-CA" smtClean="0"/>
              <a:t>3</a:t>
            </a:fld>
            <a:endParaRPr lang="en-CA"/>
          </a:p>
        </p:txBody>
      </p:sp>
    </p:spTree>
    <p:extLst>
      <p:ext uri="{BB962C8B-B14F-4D97-AF65-F5344CB8AC3E}">
        <p14:creationId xmlns:p14="http://schemas.microsoft.com/office/powerpoint/2010/main" val="299528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non-capital</a:t>
            </a:r>
            <a:r>
              <a:rPr lang="en-US" baseline="0" dirty="0" smtClean="0"/>
              <a:t> projects</a:t>
            </a:r>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11</a:t>
            </a:fld>
            <a:endParaRPr lang="en-CA"/>
          </a:p>
        </p:txBody>
      </p:sp>
    </p:spTree>
    <p:extLst>
      <p:ext uri="{BB962C8B-B14F-4D97-AF65-F5344CB8AC3E}">
        <p14:creationId xmlns:p14="http://schemas.microsoft.com/office/powerpoint/2010/main" val="20767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9ED749E-72D6-45BC-B009-7765A8659C15}" type="slidenum">
              <a:rPr lang="en-CA" smtClean="0"/>
              <a:t>12</a:t>
            </a:fld>
            <a:endParaRPr lang="en-CA"/>
          </a:p>
        </p:txBody>
      </p:sp>
    </p:spTree>
    <p:extLst>
      <p:ext uri="{BB962C8B-B14F-4D97-AF65-F5344CB8AC3E}">
        <p14:creationId xmlns:p14="http://schemas.microsoft.com/office/powerpoint/2010/main" val="3746975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i="1" dirty="0"/>
          </a:p>
        </p:txBody>
      </p:sp>
      <p:sp>
        <p:nvSpPr>
          <p:cNvPr id="4" name="Slide Number Placeholder 3"/>
          <p:cNvSpPr>
            <a:spLocks noGrp="1"/>
          </p:cNvSpPr>
          <p:nvPr>
            <p:ph type="sldNum" sz="quarter" idx="10"/>
          </p:nvPr>
        </p:nvSpPr>
        <p:spPr/>
        <p:txBody>
          <a:bodyPr/>
          <a:lstStyle/>
          <a:p>
            <a:fld id="{E9ED749E-72D6-45BC-B009-7765A8659C15}" type="slidenum">
              <a:rPr lang="en-CA" smtClean="0"/>
              <a:t>13</a:t>
            </a:fld>
            <a:endParaRPr lang="en-CA"/>
          </a:p>
        </p:txBody>
      </p:sp>
    </p:spTree>
    <p:extLst>
      <p:ext uri="{BB962C8B-B14F-4D97-AF65-F5344CB8AC3E}">
        <p14:creationId xmlns:p14="http://schemas.microsoft.com/office/powerpoint/2010/main" val="2567322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F83E6-FC71-4D54-9B58-191CD99BA406}" type="datetimeFigureOut">
              <a:rPr lang="en-CA" smtClean="0"/>
              <a:t>25/06/2014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2572484-6EE3-4FE6-B988-1C911E0DB6A0}" type="slidenum">
              <a:rPr lang="en-CA" smtClean="0"/>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6F83E6-FC71-4D54-9B58-191CD99BA406}" type="datetimeFigureOut">
              <a:rPr lang="en-CA" smtClean="0"/>
              <a:t>25/06/2014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2572484-6EE3-4FE6-B988-1C911E0DB6A0}" type="slidenum">
              <a:rPr lang="en-CA" smtClean="0"/>
              <a:t>‹#›</a:t>
            </a:fld>
            <a:endParaRPr lang="en-C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6F83E6-FC71-4D54-9B58-191CD99BA406}" type="datetimeFigureOut">
              <a:rPr lang="en-CA" smtClean="0"/>
              <a:t>25/06/2014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6F83E6-FC71-4D54-9B58-191CD99BA406}" type="datetimeFigureOut">
              <a:rPr lang="en-CA" smtClean="0"/>
              <a:t>25/06/2014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F83E6-FC71-4D54-9B58-191CD99BA406}" type="datetimeFigureOut">
              <a:rPr lang="en-CA" smtClean="0"/>
              <a:t>25/06/2014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2572484-6EE3-4FE6-B988-1C911E0DB6A0}"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46F83E6-FC71-4D54-9B58-191CD99BA406}" type="datetimeFigureOut">
              <a:rPr lang="en-CA" smtClean="0"/>
              <a:t>25/06/2014</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2572484-6EE3-4FE6-B988-1C911E0DB6A0}"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Name]</a:t>
            </a:r>
            <a:endParaRPr lang="en-CA" dirty="0"/>
          </a:p>
        </p:txBody>
      </p:sp>
      <p:sp>
        <p:nvSpPr>
          <p:cNvPr id="3" name="Subtitle 2"/>
          <p:cNvSpPr>
            <a:spLocks noGrp="1"/>
          </p:cNvSpPr>
          <p:nvPr>
            <p:ph type="subTitle" idx="1"/>
          </p:nvPr>
        </p:nvSpPr>
        <p:spPr/>
        <p:txBody>
          <a:bodyPr>
            <a:normAutofit lnSpcReduction="10000"/>
          </a:bodyPr>
          <a:lstStyle/>
          <a:p>
            <a:r>
              <a:rPr lang="en-US" b="1" dirty="0" smtClean="0"/>
              <a:t>Project Gating Presentation</a:t>
            </a:r>
          </a:p>
          <a:p>
            <a:r>
              <a:rPr lang="en-US" dirty="0" smtClean="0"/>
              <a:t>Presented to: [Audience Name]</a:t>
            </a:r>
          </a:p>
          <a:p>
            <a:r>
              <a:rPr lang="en-US" dirty="0" smtClean="0"/>
              <a:t>Presenter: [Your Name]</a:t>
            </a:r>
          </a:p>
          <a:p>
            <a:r>
              <a:rPr lang="en-US" dirty="0" smtClean="0"/>
              <a:t>Date: YYYY-MM</a:t>
            </a:r>
            <a:endParaRPr lang="en-CA"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5600" y="5105400"/>
            <a:ext cx="1842091" cy="1257300"/>
          </a:xfrm>
          <a:prstGeom prst="rect">
            <a:avLst/>
          </a:prstGeom>
        </p:spPr>
      </p:pic>
    </p:spTree>
    <p:extLst>
      <p:ext uri="{BB962C8B-B14F-4D97-AF65-F5344CB8AC3E}">
        <p14:creationId xmlns:p14="http://schemas.microsoft.com/office/powerpoint/2010/main" val="3174532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 </a:t>
            </a:r>
            <a:r>
              <a:rPr lang="en-CA" dirty="0"/>
              <a:t>Management Strategy</a:t>
            </a:r>
          </a:p>
        </p:txBody>
      </p:sp>
      <p:sp>
        <p:nvSpPr>
          <p:cNvPr id="3" name="Content Placeholder 2"/>
          <p:cNvSpPr>
            <a:spLocks noGrp="1"/>
          </p:cNvSpPr>
          <p:nvPr>
            <p:ph idx="1"/>
          </p:nvPr>
        </p:nvSpPr>
        <p:spPr/>
        <p:txBody>
          <a:bodyPr/>
          <a:lstStyle/>
          <a:p>
            <a:r>
              <a:rPr lang="en-CA" i="1" dirty="0"/>
              <a:t>Describe how the potential impact of the proposed change on organizational culture, systems, and processes and on people working within and with the invested organizations will be managed in later stages of the project management process.</a:t>
            </a:r>
            <a:endParaRPr lang="en-CA" dirty="0"/>
          </a:p>
          <a:p>
            <a:endParaRPr lang="en-CA" dirty="0"/>
          </a:p>
        </p:txBody>
      </p:sp>
    </p:spTree>
    <p:extLst>
      <p:ext uri="{BB962C8B-B14F-4D97-AF65-F5344CB8AC3E}">
        <p14:creationId xmlns:p14="http://schemas.microsoft.com/office/powerpoint/2010/main" val="3614147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Summary</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7530810"/>
              </p:ext>
            </p:extLst>
          </p:nvPr>
        </p:nvGraphicFramePr>
        <p:xfrm>
          <a:off x="304801" y="1717674"/>
          <a:ext cx="8534398" cy="4759325"/>
        </p:xfrm>
        <a:graphic>
          <a:graphicData uri="http://schemas.openxmlformats.org/drawingml/2006/table">
            <a:tbl>
              <a:tblPr firstRow="1" firstCol="1" lastRow="1" lastCol="1" bandRow="1">
                <a:tableStyleId>{BC89EF96-8CEA-46FF-86C4-4CE0E7609802}</a:tableStyleId>
              </a:tblPr>
              <a:tblGrid>
                <a:gridCol w="2555838"/>
                <a:gridCol w="1494640"/>
                <a:gridCol w="1494640"/>
                <a:gridCol w="1494640"/>
                <a:gridCol w="1494640"/>
              </a:tblGrid>
              <a:tr h="590573">
                <a:tc>
                  <a:txBody>
                    <a:bodyPr/>
                    <a:lstStyle/>
                    <a:p>
                      <a:pPr marL="0" marR="0" algn="l">
                        <a:spcBef>
                          <a:spcPts val="0"/>
                        </a:spcBef>
                        <a:spcAft>
                          <a:spcPts val="0"/>
                        </a:spcAft>
                      </a:pPr>
                      <a:r>
                        <a:rPr lang="en-US" sz="1600" dirty="0">
                          <a:effectLst/>
                        </a:rPr>
                        <a:t>One-Time Costs </a:t>
                      </a:r>
                      <a:br>
                        <a:rPr lang="en-US" sz="1600" dirty="0">
                          <a:effectLst/>
                        </a:rPr>
                      </a:br>
                      <a:r>
                        <a:rPr lang="en-US" sz="1600" dirty="0">
                          <a:effectLst/>
                        </a:rPr>
                        <a:t>(in $000’s)</a:t>
                      </a:r>
                      <a:endParaRPr lang="en-CA" sz="1600" dirty="0">
                        <a:effectLst/>
                        <a:latin typeface="Arial"/>
                        <a:ea typeface="Times New Roman"/>
                        <a:cs typeface="Times New Roman"/>
                      </a:endParaRPr>
                    </a:p>
                  </a:txBody>
                  <a:tcPr marL="45720" marR="45720" anchor="b"/>
                </a:tc>
                <a:tc>
                  <a:txBody>
                    <a:bodyPr/>
                    <a:lstStyle/>
                    <a:p>
                      <a:pPr marL="0" marR="0" algn="r">
                        <a:spcBef>
                          <a:spcPts val="0"/>
                        </a:spcBef>
                        <a:spcAft>
                          <a:spcPts val="0"/>
                        </a:spcAft>
                      </a:pPr>
                      <a:r>
                        <a:rPr lang="en-US" sz="1600" dirty="0">
                          <a:effectLst/>
                        </a:rPr>
                        <a:t>Budget Year</a:t>
                      </a:r>
                      <a:br>
                        <a:rPr lang="en-US" sz="1600" dirty="0">
                          <a:effectLst/>
                        </a:rPr>
                      </a:br>
                      <a:r>
                        <a:rPr lang="en-US" sz="1600" dirty="0">
                          <a:effectLst/>
                        </a:rPr>
                        <a:t>(2016/17)</a:t>
                      </a:r>
                      <a:endParaRPr lang="en-CA" sz="1600" dirty="0">
                        <a:effectLst/>
                        <a:latin typeface="Arial"/>
                        <a:ea typeface="Times New Roman"/>
                        <a:cs typeface="Times New Roman"/>
                      </a:endParaRPr>
                    </a:p>
                  </a:txBody>
                  <a:tcPr marL="45720" marR="45720" anchor="b"/>
                </a:tc>
                <a:tc>
                  <a:txBody>
                    <a:bodyPr/>
                    <a:lstStyle/>
                    <a:p>
                      <a:pPr marL="0" marR="0" algn="r">
                        <a:spcBef>
                          <a:spcPts val="0"/>
                        </a:spcBef>
                        <a:spcAft>
                          <a:spcPts val="0"/>
                        </a:spcAft>
                      </a:pPr>
                      <a:r>
                        <a:rPr lang="en-US" sz="1600">
                          <a:effectLst/>
                        </a:rPr>
                        <a:t>Year 2</a:t>
                      </a:r>
                      <a:br>
                        <a:rPr lang="en-US" sz="1600">
                          <a:effectLst/>
                        </a:rPr>
                      </a:br>
                      <a:r>
                        <a:rPr lang="en-US" sz="1600">
                          <a:effectLst/>
                        </a:rPr>
                        <a:t>(2017/18)</a:t>
                      </a:r>
                      <a:endParaRPr lang="en-CA" sz="1600">
                        <a:effectLst/>
                        <a:latin typeface="Arial"/>
                        <a:ea typeface="Times New Roman"/>
                        <a:cs typeface="Times New Roman"/>
                      </a:endParaRPr>
                    </a:p>
                  </a:txBody>
                  <a:tcPr marL="45720" marR="45720" anchor="b"/>
                </a:tc>
                <a:tc>
                  <a:txBody>
                    <a:bodyPr/>
                    <a:lstStyle/>
                    <a:p>
                      <a:pPr marL="0" marR="0" algn="r">
                        <a:spcBef>
                          <a:spcPts val="0"/>
                        </a:spcBef>
                        <a:spcAft>
                          <a:spcPts val="0"/>
                        </a:spcAft>
                      </a:pPr>
                      <a:r>
                        <a:rPr lang="en-US" sz="1600">
                          <a:effectLst/>
                        </a:rPr>
                        <a:t>Year 3</a:t>
                      </a:r>
                      <a:endParaRPr lang="en-CA" sz="1600">
                        <a:effectLst/>
                      </a:endParaRPr>
                    </a:p>
                    <a:p>
                      <a:pPr marL="0" marR="0" algn="r">
                        <a:spcBef>
                          <a:spcPts val="0"/>
                        </a:spcBef>
                        <a:spcAft>
                          <a:spcPts val="0"/>
                        </a:spcAft>
                      </a:pPr>
                      <a:r>
                        <a:rPr lang="en-US" sz="1600">
                          <a:effectLst/>
                        </a:rPr>
                        <a:t>(2018/19)</a:t>
                      </a:r>
                      <a:endParaRPr lang="en-CA" sz="1600">
                        <a:effectLst/>
                        <a:latin typeface="Arial"/>
                        <a:ea typeface="Times New Roman"/>
                        <a:cs typeface="Times New Roman"/>
                      </a:endParaRPr>
                    </a:p>
                  </a:txBody>
                  <a:tcPr marL="45720" marR="45720" anchor="b"/>
                </a:tc>
                <a:tc>
                  <a:txBody>
                    <a:bodyPr/>
                    <a:lstStyle/>
                    <a:p>
                      <a:pPr marL="0" marR="0" algn="r">
                        <a:spcBef>
                          <a:spcPts val="0"/>
                        </a:spcBef>
                        <a:spcAft>
                          <a:spcPts val="0"/>
                        </a:spcAft>
                      </a:pPr>
                      <a:r>
                        <a:rPr lang="en-US" sz="1600">
                          <a:effectLst/>
                        </a:rPr>
                        <a:t>3-Year Total</a:t>
                      </a:r>
                      <a:endParaRPr lang="en-CA" sz="1600">
                        <a:effectLst/>
                        <a:latin typeface="Arial"/>
                        <a:ea typeface="Times New Roman"/>
                        <a:cs typeface="Times New Roman"/>
                      </a:endParaRPr>
                    </a:p>
                  </a:txBody>
                  <a:tcPr marL="45720" marR="45720" anchor="b"/>
                </a:tc>
              </a:tr>
              <a:tr h="347396">
                <a:tc gridSpan="5">
                  <a:txBody>
                    <a:bodyPr/>
                    <a:lstStyle/>
                    <a:p>
                      <a:pPr marL="0" marR="0">
                        <a:spcBef>
                          <a:spcPts val="0"/>
                        </a:spcBef>
                        <a:spcAft>
                          <a:spcPts val="0"/>
                        </a:spcAft>
                      </a:pPr>
                      <a:r>
                        <a:rPr lang="en-US" sz="1600" dirty="0">
                          <a:effectLst/>
                        </a:rPr>
                        <a:t>Departmental </a:t>
                      </a:r>
                      <a:r>
                        <a:rPr lang="en-US" sz="1600" dirty="0" smtClean="0">
                          <a:effectLst/>
                        </a:rPr>
                        <a:t>Costs</a:t>
                      </a:r>
                      <a:r>
                        <a:rPr lang="en-US" sz="1600" dirty="0">
                          <a:effectLst/>
                        </a:rPr>
                        <a:t> </a:t>
                      </a:r>
                      <a:endParaRPr lang="en-CA" sz="1600" dirty="0">
                        <a:effectLst/>
                        <a:latin typeface="Arial"/>
                        <a:ea typeface="Times New Roman"/>
                        <a:cs typeface="Times New Roman"/>
                      </a:endParaRPr>
                    </a:p>
                  </a:txBody>
                  <a:tcPr marL="45720" marR="45720" anchor="ctr"/>
                </a:tc>
                <a:tc hMerge="1">
                  <a:txBody>
                    <a:bodyPr/>
                    <a:lstStyle/>
                    <a:p>
                      <a:pPr marL="0" marR="0" algn="r">
                        <a:spcBef>
                          <a:spcPts val="0"/>
                        </a:spcBef>
                        <a:spcAft>
                          <a:spcPts val="0"/>
                        </a:spcAft>
                      </a:pPr>
                      <a:endParaRPr lang="en-CA" sz="1600" dirty="0">
                        <a:effectLst/>
                        <a:latin typeface="Arial"/>
                        <a:ea typeface="Times New Roman"/>
                        <a:cs typeface="Times New Roman"/>
                      </a:endParaRPr>
                    </a:p>
                  </a:txBody>
                  <a:tcPr marL="45720" marR="45720" anchor="ctr"/>
                </a:tc>
                <a:tc hMerge="1">
                  <a:txBody>
                    <a:bodyPr/>
                    <a:lstStyle/>
                    <a:p>
                      <a:endParaRPr lang="en-CA"/>
                    </a:p>
                  </a:txBody>
                  <a:tcPr/>
                </a:tc>
                <a:tc hMerge="1">
                  <a:txBody>
                    <a:bodyPr/>
                    <a:lstStyle/>
                    <a:p>
                      <a:endParaRPr lang="en-CA"/>
                    </a:p>
                  </a:txBody>
                  <a:tcPr/>
                </a:tc>
                <a:tc hMerge="1">
                  <a:txBody>
                    <a:bodyPr/>
                    <a:lstStyle/>
                    <a:p>
                      <a:endParaRPr lang="en-CA"/>
                    </a:p>
                  </a:txBody>
                  <a:tcPr/>
                </a:tc>
              </a:tr>
              <a:tr h="347396">
                <a:tc>
                  <a:txBody>
                    <a:bodyPr/>
                    <a:lstStyle/>
                    <a:p>
                      <a:pPr marL="0" marR="0">
                        <a:spcBef>
                          <a:spcPts val="0"/>
                        </a:spcBef>
                        <a:spcAft>
                          <a:spcPts val="0"/>
                        </a:spcAft>
                      </a:pPr>
                      <a:r>
                        <a:rPr lang="en-US" sz="1600">
                          <a:effectLst/>
                        </a:rPr>
                        <a:t>	Capital</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dirty="0">
                          <a:effectLst/>
                        </a:rPr>
                        <a:t>	One-Time O&amp;M</a:t>
                      </a:r>
                      <a:endParaRPr lang="en-CA" sz="1600"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dirty="0">
                          <a:effectLst/>
                        </a:rPr>
                        <a:t>Total Dept. Costs</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tabLst>
                          <a:tab pos="1245870" algn="l"/>
                        </a:tabLs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b="1" dirty="0">
                        <a:effectLst/>
                        <a:latin typeface="Arial"/>
                        <a:ea typeface="Times New Roman"/>
                        <a:cs typeface="Times New Roman"/>
                      </a:endParaRPr>
                    </a:p>
                  </a:txBody>
                  <a:tcPr marL="45720" marR="45720" anchor="ctr"/>
                </a:tc>
              </a:tr>
              <a:tr h="347396">
                <a:tc gridSpan="5">
                  <a:txBody>
                    <a:bodyPr/>
                    <a:lstStyle/>
                    <a:p>
                      <a:pPr marL="0" marR="0">
                        <a:spcBef>
                          <a:spcPts val="0"/>
                        </a:spcBef>
                        <a:spcAft>
                          <a:spcPts val="0"/>
                        </a:spcAft>
                      </a:pPr>
                      <a:r>
                        <a:rPr lang="en-US" sz="1600" dirty="0">
                          <a:effectLst/>
                        </a:rPr>
                        <a:t>TSC Capital </a:t>
                      </a:r>
                      <a:r>
                        <a:rPr lang="en-US" sz="1600" dirty="0" smtClean="0">
                          <a:effectLst/>
                        </a:rPr>
                        <a:t>Costs</a:t>
                      </a:r>
                      <a:endParaRPr lang="en-CA" sz="1600" dirty="0">
                        <a:effectLst/>
                        <a:latin typeface="Arial"/>
                        <a:ea typeface="Times New Roman"/>
                        <a:cs typeface="Times New Roman"/>
                      </a:endParaRPr>
                    </a:p>
                  </a:txBody>
                  <a:tcPr marL="45720" marR="45720" anchor="ctr"/>
                </a:tc>
                <a:tc hMerge="1">
                  <a:txBody>
                    <a:bodyPr/>
                    <a:lstStyle/>
                    <a:p>
                      <a:pPr marL="0" marR="0" algn="r">
                        <a:spcBef>
                          <a:spcPts val="0"/>
                        </a:spcBef>
                        <a:spcAft>
                          <a:spcPts val="0"/>
                        </a:spcAft>
                      </a:pPr>
                      <a:endParaRPr lang="en-CA" sz="1600" dirty="0">
                        <a:effectLst/>
                        <a:latin typeface="Arial"/>
                        <a:ea typeface="Times New Roman"/>
                        <a:cs typeface="Times New Roman"/>
                      </a:endParaRPr>
                    </a:p>
                  </a:txBody>
                  <a:tcPr marL="45720" marR="45720" anchor="ctr">
                    <a:lnT w="28575" cap="flat" cmpd="sng" algn="ctr">
                      <a:solidFill>
                        <a:schemeClr val="accent1"/>
                      </a:solidFill>
                      <a:prstDash val="solid"/>
                      <a:round/>
                      <a:headEnd type="none" w="med" len="med"/>
                      <a:tailEnd type="none" w="med" len="med"/>
                    </a:lnT>
                  </a:tcPr>
                </a:tc>
                <a:tc hMerge="1">
                  <a:txBody>
                    <a:bodyPr/>
                    <a:lstStyle/>
                    <a:p>
                      <a:endParaRPr lang="en-CA"/>
                    </a:p>
                  </a:txBody>
                  <a:tcPr/>
                </a:tc>
                <a:tc hMerge="1">
                  <a:txBody>
                    <a:bodyPr/>
                    <a:lstStyle/>
                    <a:p>
                      <a:endParaRPr lang="en-CA"/>
                    </a:p>
                  </a:txBody>
                  <a:tcPr/>
                </a:tc>
                <a:tc hMerge="1">
                  <a:txBody>
                    <a:bodyPr/>
                    <a:lstStyle/>
                    <a:p>
                      <a:endParaRPr lang="en-CA"/>
                    </a:p>
                  </a:txBody>
                  <a:tcPr/>
                </a:tc>
              </a:tr>
              <a:tr h="347396">
                <a:tc>
                  <a:txBody>
                    <a:bodyPr/>
                    <a:lstStyle/>
                    <a:p>
                      <a:pPr marL="0" marR="0">
                        <a:spcBef>
                          <a:spcPts val="0"/>
                        </a:spcBef>
                        <a:spcAft>
                          <a:spcPts val="0"/>
                        </a:spcAft>
                      </a:pPr>
                      <a:r>
                        <a:rPr lang="en-US" sz="1600">
                          <a:effectLst/>
                        </a:rPr>
                        <a:t>	Servers</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102870" algn="r">
                        <a:spcBef>
                          <a:spcPts val="0"/>
                        </a:spcBef>
                        <a:spcAft>
                          <a:spcPts val="0"/>
                        </a:spcAft>
                        <a:tabLst>
                          <a:tab pos="1245870" algn="l"/>
                        </a:tabLs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a:effectLst/>
                        </a:rPr>
                        <a:t>	Storage</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102870" algn="r">
                        <a:spcBef>
                          <a:spcPts val="0"/>
                        </a:spcBef>
                        <a:spcAft>
                          <a:spcPts val="0"/>
                        </a:spcAft>
                        <a:tabLst>
                          <a:tab pos="1245870" algn="l"/>
                        </a:tabLs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a:effectLst/>
                        </a:rPr>
                        <a:t>	Network</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102870" algn="r">
                        <a:spcBef>
                          <a:spcPts val="0"/>
                        </a:spcBef>
                        <a:spcAft>
                          <a:spcPts val="0"/>
                        </a:spcAft>
                        <a:tabLst>
                          <a:tab pos="1245870" algn="l"/>
                        </a:tabLs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dirty="0">
                          <a:effectLst/>
                        </a:rPr>
                        <a:t>Total TSC Capital Costs</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102870" algn="r">
                        <a:spcBef>
                          <a:spcPts val="0"/>
                        </a:spcBef>
                        <a:spcAft>
                          <a:spcPts val="0"/>
                        </a:spcAft>
                        <a:tabLst>
                          <a:tab pos="1245870" algn="l"/>
                        </a:tabLs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b="1">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b="1">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dirty="0">
                          <a:effectLst/>
                        </a:rPr>
                        <a:t>Total GNWT Costs</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b="1">
                        <a:effectLst/>
                        <a:latin typeface="Arial"/>
                        <a:ea typeface="Times New Roman"/>
                        <a:cs typeface="Times New Roman"/>
                      </a:endParaRPr>
                    </a:p>
                  </a:txBody>
                  <a:tcPr marL="45720" marR="45720" anchor="ctr"/>
                </a:tc>
                <a:tc>
                  <a:txBody>
                    <a:bodyPr/>
                    <a:lstStyle/>
                    <a:p>
                      <a:pPr marL="0" marR="102870" algn="r">
                        <a:spcBef>
                          <a:spcPts val="0"/>
                        </a:spcBef>
                        <a:spcAft>
                          <a:spcPts val="0"/>
                        </a:spcAft>
                        <a:tabLst>
                          <a:tab pos="1245870" algn="l"/>
                        </a:tabLs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b="1"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b="1" dirty="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dirty="0">
                          <a:effectLst/>
                        </a:rPr>
                        <a:t>Contributions (3</a:t>
                      </a:r>
                      <a:r>
                        <a:rPr lang="en-US" sz="1600" baseline="30000" dirty="0">
                          <a:effectLst/>
                        </a:rPr>
                        <a:t>rd</a:t>
                      </a:r>
                      <a:r>
                        <a:rPr lang="en-US" sz="1600" dirty="0">
                          <a:effectLst/>
                        </a:rPr>
                        <a:t> Party)</a:t>
                      </a:r>
                      <a:endParaRPr lang="en-CA" sz="1600"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 </a:t>
                      </a:r>
                      <a:endParaRPr lang="en-CA" sz="1600" dirty="0">
                        <a:effectLst/>
                        <a:latin typeface="Arial"/>
                        <a:ea typeface="Times New Roman"/>
                        <a:cs typeface="Times New Roman"/>
                      </a:endParaRPr>
                    </a:p>
                  </a:txBody>
                  <a:tcPr marL="45720" marR="45720" anchor="ctr"/>
                </a:tc>
                <a:tc>
                  <a:txBody>
                    <a:bodyPr/>
                    <a:lstStyle/>
                    <a:p>
                      <a:pPr marL="0" marR="102870" algn="r">
                        <a:spcBef>
                          <a:spcPts val="0"/>
                        </a:spcBef>
                        <a:spcAft>
                          <a:spcPts val="0"/>
                        </a:spcAft>
                        <a:tabLst>
                          <a:tab pos="1245870" algn="l"/>
                        </a:tabLs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 </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r>
              <a:tr h="347396">
                <a:tc>
                  <a:txBody>
                    <a:bodyPr/>
                    <a:lstStyle/>
                    <a:p>
                      <a:pPr marL="0" marR="0">
                        <a:spcBef>
                          <a:spcPts val="0"/>
                        </a:spcBef>
                        <a:spcAft>
                          <a:spcPts val="0"/>
                        </a:spcAft>
                      </a:pPr>
                      <a:r>
                        <a:rPr lang="en-US" sz="1600">
                          <a:effectLst/>
                        </a:rPr>
                        <a:t>Total One-Time Costs</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dirty="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a:effectLst/>
                        </a:rPr>
                        <a:t>0</a:t>
                      </a:r>
                      <a:endParaRPr lang="en-CA" sz="1600">
                        <a:effectLst/>
                        <a:latin typeface="Arial"/>
                        <a:ea typeface="Times New Roman"/>
                        <a:cs typeface="Times New Roman"/>
                      </a:endParaRPr>
                    </a:p>
                  </a:txBody>
                  <a:tcPr marL="45720" marR="45720" anchor="ctr"/>
                </a:tc>
                <a:tc>
                  <a:txBody>
                    <a:bodyPr/>
                    <a:lstStyle/>
                    <a:p>
                      <a:pPr marL="0" marR="0" algn="r">
                        <a:spcBef>
                          <a:spcPts val="0"/>
                        </a:spcBef>
                        <a:spcAft>
                          <a:spcPts val="0"/>
                        </a:spcAft>
                      </a:pPr>
                      <a:r>
                        <a:rPr lang="en-US" sz="1600" dirty="0">
                          <a:effectLst/>
                        </a:rPr>
                        <a:t>0</a:t>
                      </a:r>
                      <a:endParaRPr lang="en-CA" sz="1600" dirty="0">
                        <a:effectLst/>
                        <a:latin typeface="Arial"/>
                        <a:ea typeface="Times New Roman"/>
                        <a:cs typeface="Times New Roman"/>
                      </a:endParaRPr>
                    </a:p>
                  </a:txBody>
                  <a:tcPr marL="45720" marR="45720" anchor="ctr"/>
                </a:tc>
              </a:tr>
            </a:tbl>
          </a:graphicData>
        </a:graphic>
      </p:graphicFrame>
    </p:spTree>
    <p:extLst>
      <p:ext uri="{BB962C8B-B14F-4D97-AF65-F5344CB8AC3E}">
        <p14:creationId xmlns:p14="http://schemas.microsoft.com/office/powerpoint/2010/main" val="283823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Estimates to Next Gate</a:t>
            </a:r>
            <a:endParaRPr lang="en-CA" dirty="0"/>
          </a:p>
        </p:txBody>
      </p:sp>
      <p:sp>
        <p:nvSpPr>
          <p:cNvPr id="6" name="Content Placeholder 5"/>
          <p:cNvSpPr>
            <a:spLocks noGrp="1"/>
          </p:cNvSpPr>
          <p:nvPr>
            <p:ph idx="1"/>
          </p:nvPr>
        </p:nvSpPr>
        <p:spPr>
          <a:xfrm>
            <a:off x="457200" y="1600200"/>
            <a:ext cx="8229600" cy="3124200"/>
          </a:xfrm>
        </p:spPr>
        <p:txBody>
          <a:bodyPr/>
          <a:lstStyle/>
          <a:p>
            <a:r>
              <a:rPr lang="en-US" i="1" dirty="0" smtClean="0"/>
              <a:t>Describe the work that needs to be done before the next decision gate (typically, Gate 4 – Charter)</a:t>
            </a:r>
          </a:p>
          <a:p>
            <a:r>
              <a:rPr lang="en-US" i="1" dirty="0" smtClean="0"/>
              <a:t>This might include consultancy fees, Request for Information (RFI) or Request for Quote (RFQ)</a:t>
            </a:r>
            <a:endParaRPr lang="en-CA" i="1" dirty="0"/>
          </a:p>
        </p:txBody>
      </p:sp>
      <p:graphicFrame>
        <p:nvGraphicFramePr>
          <p:cNvPr id="7" name="Content Placeholder 4"/>
          <p:cNvGraphicFramePr>
            <a:graphicFrameLocks/>
          </p:cNvGraphicFramePr>
          <p:nvPr>
            <p:extLst>
              <p:ext uri="{D42A27DB-BD31-4B8C-83A1-F6EECF244321}">
                <p14:modId xmlns:p14="http://schemas.microsoft.com/office/powerpoint/2010/main" val="2451659779"/>
              </p:ext>
            </p:extLst>
          </p:nvPr>
        </p:nvGraphicFramePr>
        <p:xfrm>
          <a:off x="457200" y="4739640"/>
          <a:ext cx="8229600" cy="1584960"/>
        </p:xfrm>
        <a:graphic>
          <a:graphicData uri="http://schemas.openxmlformats.org/drawingml/2006/table">
            <a:tbl>
              <a:tblPr firstRow="1" firstCol="1" bandRow="1">
                <a:tableStyleId>{BC89EF96-8CEA-46FF-86C4-4CE0E7609802}</a:tableStyleId>
              </a:tblPr>
              <a:tblGrid>
                <a:gridCol w="3886200"/>
                <a:gridCol w="4343400"/>
              </a:tblGrid>
              <a:tr h="361950">
                <a:tc>
                  <a:txBody>
                    <a:bodyPr/>
                    <a:lstStyle/>
                    <a:p>
                      <a:endParaRPr lang="en-CA" sz="2000" dirty="0"/>
                    </a:p>
                  </a:txBody>
                  <a:tcPr/>
                </a:tc>
                <a:tc>
                  <a:txBody>
                    <a:bodyPr/>
                    <a:lstStyle/>
                    <a:p>
                      <a:pPr algn="r"/>
                      <a:r>
                        <a:rPr lang="en-US" sz="2000" dirty="0" smtClean="0"/>
                        <a:t>Estimate (+/- 10%)</a:t>
                      </a:r>
                      <a:endParaRPr lang="en-CA" sz="2000" dirty="0"/>
                    </a:p>
                  </a:txBody>
                  <a:tcPr anchor="ctr"/>
                </a:tc>
              </a:tr>
              <a:tr h="361950">
                <a:tc>
                  <a:txBody>
                    <a:bodyPr/>
                    <a:lstStyle/>
                    <a:p>
                      <a:r>
                        <a:rPr lang="en-US" sz="2000" dirty="0" smtClean="0"/>
                        <a:t>Cost</a:t>
                      </a:r>
                      <a:endParaRPr lang="en-CA" sz="2000" dirty="0"/>
                    </a:p>
                  </a:txBody>
                  <a:tcPr anchor="ctr"/>
                </a:tc>
                <a:tc>
                  <a:txBody>
                    <a:bodyPr/>
                    <a:lstStyle/>
                    <a:p>
                      <a:pPr algn="r"/>
                      <a:r>
                        <a:rPr lang="en-US" sz="2000" dirty="0" smtClean="0"/>
                        <a:t>$</a:t>
                      </a:r>
                      <a:endParaRPr lang="en-CA" sz="2000" dirty="0"/>
                    </a:p>
                  </a:txBody>
                  <a:tcPr anchor="ctr"/>
                </a:tc>
              </a:tr>
              <a:tr h="361950">
                <a:tc>
                  <a:txBody>
                    <a:bodyPr/>
                    <a:lstStyle/>
                    <a:p>
                      <a:r>
                        <a:rPr lang="en-US" sz="2000" dirty="0" smtClean="0"/>
                        <a:t>Staff Effort</a:t>
                      </a:r>
                      <a:endParaRPr lang="en-CA" sz="2000" dirty="0"/>
                    </a:p>
                  </a:txBody>
                  <a:tcPr anchor="ctr"/>
                </a:tc>
                <a:tc>
                  <a:txBody>
                    <a:bodyPr/>
                    <a:lstStyle/>
                    <a:p>
                      <a:pPr algn="r"/>
                      <a:r>
                        <a:rPr lang="en-US" sz="2000" dirty="0" smtClean="0"/>
                        <a:t> hours</a:t>
                      </a:r>
                      <a:endParaRPr lang="en-CA" sz="2000" dirty="0"/>
                    </a:p>
                  </a:txBody>
                  <a:tcPr anchor="ctr"/>
                </a:tc>
              </a:tr>
              <a:tr h="361950">
                <a:tc>
                  <a:txBody>
                    <a:bodyPr/>
                    <a:lstStyle/>
                    <a:p>
                      <a:r>
                        <a:rPr lang="en-US" sz="2000" dirty="0" smtClean="0"/>
                        <a:t>Duration</a:t>
                      </a:r>
                      <a:endParaRPr lang="en-CA" sz="2000" dirty="0"/>
                    </a:p>
                  </a:txBody>
                  <a:tcPr anchor="ctr"/>
                </a:tc>
                <a:tc>
                  <a:txBody>
                    <a:bodyPr/>
                    <a:lstStyle/>
                    <a:p>
                      <a:pPr algn="r"/>
                      <a:r>
                        <a:rPr lang="en-US" sz="2000" dirty="0" smtClean="0"/>
                        <a:t> weeks</a:t>
                      </a:r>
                      <a:endParaRPr lang="en-CA" sz="2000" dirty="0"/>
                    </a:p>
                  </a:txBody>
                  <a:tcPr anchor="ctr"/>
                </a:tc>
              </a:tr>
            </a:tbl>
          </a:graphicData>
        </a:graphic>
      </p:graphicFrame>
    </p:spTree>
    <p:extLst>
      <p:ext uri="{BB962C8B-B14F-4D97-AF65-F5344CB8AC3E}">
        <p14:creationId xmlns:p14="http://schemas.microsoft.com/office/powerpoint/2010/main" val="3741581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Decision for Gate 2 – Approach</a:t>
            </a:r>
            <a:endParaRPr lang="en-CA" dirty="0"/>
          </a:p>
        </p:txBody>
      </p:sp>
      <p:sp>
        <p:nvSpPr>
          <p:cNvPr id="3" name="Content Placeholder 2"/>
          <p:cNvSpPr>
            <a:spLocks noGrp="1"/>
          </p:cNvSpPr>
          <p:nvPr>
            <p:ph idx="1"/>
          </p:nvPr>
        </p:nvSpPr>
        <p:spPr/>
        <p:txBody>
          <a:bodyPr>
            <a:normAutofit/>
          </a:bodyPr>
          <a:lstStyle/>
          <a:p>
            <a:r>
              <a:rPr lang="en-US" sz="2800" dirty="0" smtClean="0"/>
              <a:t>Is the business case sufficiently compelling?</a:t>
            </a:r>
          </a:p>
          <a:p>
            <a:r>
              <a:rPr lang="en-US" sz="2800" dirty="0" smtClean="0"/>
              <a:t>Is the organization positioned to successfully execute this project and attain the desired outcomes?</a:t>
            </a:r>
          </a:p>
          <a:p>
            <a:pPr marL="0" indent="0">
              <a:buNone/>
            </a:pPr>
            <a:r>
              <a:rPr lang="en-US" sz="3600" b="1" dirty="0" smtClean="0">
                <a:solidFill>
                  <a:schemeClr val="tx2"/>
                </a:solidFill>
              </a:rPr>
              <a:t>Decision Point:</a:t>
            </a:r>
          </a:p>
          <a:p>
            <a:pPr marL="788670" lvl="1" indent="-514350">
              <a:buFont typeface="+mj-lt"/>
              <a:buAutoNum type="arabicPeriod"/>
            </a:pPr>
            <a:r>
              <a:rPr lang="en-US" sz="2800" b="1" dirty="0" smtClean="0">
                <a:solidFill>
                  <a:schemeClr val="tx2"/>
                </a:solidFill>
              </a:rPr>
              <a:t>Proceed to next gate?</a:t>
            </a:r>
          </a:p>
          <a:p>
            <a:pPr marL="788670" lvl="1" indent="-514350">
              <a:buFont typeface="+mj-lt"/>
              <a:buAutoNum type="arabicPeriod"/>
            </a:pPr>
            <a:r>
              <a:rPr lang="en-US" sz="2800" b="1" dirty="0" smtClean="0">
                <a:solidFill>
                  <a:schemeClr val="tx2"/>
                </a:solidFill>
              </a:rPr>
              <a:t>Come back with changes?</a:t>
            </a:r>
          </a:p>
          <a:p>
            <a:pPr marL="788670" lvl="1" indent="-514350">
              <a:buFont typeface="+mj-lt"/>
              <a:buAutoNum type="arabicPeriod"/>
            </a:pPr>
            <a:r>
              <a:rPr lang="en-US" sz="2800" b="1" dirty="0" smtClean="0">
                <a:solidFill>
                  <a:schemeClr val="tx2"/>
                </a:solidFill>
              </a:rPr>
              <a:t>Defer indefinitely?</a:t>
            </a:r>
            <a:endParaRPr lang="en-CA" sz="2800" b="1" dirty="0">
              <a:solidFill>
                <a:schemeClr val="tx2"/>
              </a:solidFill>
            </a:endParaRPr>
          </a:p>
        </p:txBody>
      </p:sp>
    </p:spTree>
    <p:extLst>
      <p:ext uri="{BB962C8B-B14F-4D97-AF65-F5344CB8AC3E}">
        <p14:creationId xmlns:p14="http://schemas.microsoft.com/office/powerpoint/2010/main" val="3475435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Required</a:t>
            </a:r>
            <a:endParaRPr lang="en-CA" dirty="0"/>
          </a:p>
        </p:txBody>
      </p:sp>
      <p:sp>
        <p:nvSpPr>
          <p:cNvPr id="3" name="Content Placeholder 2"/>
          <p:cNvSpPr>
            <a:spLocks noGrp="1"/>
          </p:cNvSpPr>
          <p:nvPr>
            <p:ph idx="1"/>
          </p:nvPr>
        </p:nvSpPr>
        <p:spPr/>
        <p:txBody>
          <a:bodyPr>
            <a:normAutofit fontScale="92500"/>
          </a:bodyPr>
          <a:lstStyle/>
          <a:p>
            <a:r>
              <a:rPr lang="en-US" sz="3000" dirty="0"/>
              <a:t>The purpose of the presentation is to seek approval to move [Project Name] through:</a:t>
            </a:r>
          </a:p>
          <a:p>
            <a:endParaRPr lang="en-US" dirty="0" smtClean="0"/>
          </a:p>
          <a:p>
            <a:pPr lvl="1"/>
            <a:r>
              <a:rPr lang="en-US" sz="3000" b="1" dirty="0"/>
              <a:t>Gate 3 – Business Case</a:t>
            </a:r>
          </a:p>
          <a:p>
            <a:pPr lvl="1"/>
            <a:endParaRPr lang="en-US" sz="2800" b="1" dirty="0"/>
          </a:p>
          <a:p>
            <a:pPr marL="0" indent="0">
              <a:buNone/>
            </a:pPr>
            <a:endParaRPr lang="en-US" sz="2800" dirty="0" smtClean="0"/>
          </a:p>
          <a:p>
            <a:pPr marL="0" indent="0">
              <a:buNone/>
            </a:pPr>
            <a:endParaRPr lang="en-US" sz="2800" dirty="0"/>
          </a:p>
          <a:p>
            <a:pPr marL="0" indent="0">
              <a:buNone/>
            </a:pPr>
            <a:r>
              <a:rPr lang="en-US" sz="2800" dirty="0" smtClean="0"/>
              <a:t>R</a:t>
            </a:r>
            <a:r>
              <a:rPr lang="en-US" sz="3000" dirty="0"/>
              <a:t>eview issues:</a:t>
            </a:r>
          </a:p>
          <a:p>
            <a:r>
              <a:rPr lang="en-US" sz="2200" dirty="0"/>
              <a:t>Assurance that the business case is thorough, complete, and compelling</a:t>
            </a:r>
          </a:p>
          <a:p>
            <a:r>
              <a:rPr lang="en-US" sz="2200" dirty="0"/>
              <a:t>Confirmation that the organization is ready to undertake the project</a:t>
            </a:r>
          </a:p>
          <a:p>
            <a:endParaRPr lang="en-US" dirty="0"/>
          </a:p>
        </p:txBody>
      </p:sp>
    </p:spTree>
    <p:extLst>
      <p:ext uri="{BB962C8B-B14F-4D97-AF65-F5344CB8AC3E}">
        <p14:creationId xmlns:p14="http://schemas.microsoft.com/office/powerpoint/2010/main" val="1906319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Need</a:t>
            </a:r>
            <a:endParaRPr lang="en-CA" dirty="0"/>
          </a:p>
        </p:txBody>
      </p:sp>
      <p:sp>
        <p:nvSpPr>
          <p:cNvPr id="3" name="Content Placeholder 2"/>
          <p:cNvSpPr>
            <a:spLocks noGrp="1"/>
          </p:cNvSpPr>
          <p:nvPr>
            <p:ph idx="1"/>
          </p:nvPr>
        </p:nvSpPr>
        <p:spPr/>
        <p:txBody>
          <a:bodyPr/>
          <a:lstStyle/>
          <a:p>
            <a:r>
              <a:rPr lang="en-US" i="1" dirty="0" smtClean="0"/>
              <a:t>A clear articulation of the business need in 2-3 points</a:t>
            </a:r>
            <a:endParaRPr lang="en-CA" i="1" dirty="0"/>
          </a:p>
        </p:txBody>
      </p:sp>
    </p:spTree>
    <p:extLst>
      <p:ext uri="{BB962C8B-B14F-4D97-AF65-F5344CB8AC3E}">
        <p14:creationId xmlns:p14="http://schemas.microsoft.com/office/powerpoint/2010/main" val="1211869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Outcomes</a:t>
            </a:r>
            <a:endParaRPr lang="en-CA" dirty="0"/>
          </a:p>
        </p:txBody>
      </p:sp>
      <p:sp>
        <p:nvSpPr>
          <p:cNvPr id="3" name="Content Placeholder 2"/>
          <p:cNvSpPr>
            <a:spLocks noGrp="1"/>
          </p:cNvSpPr>
          <p:nvPr>
            <p:ph idx="1"/>
          </p:nvPr>
        </p:nvSpPr>
        <p:spPr/>
        <p:txBody>
          <a:bodyPr/>
          <a:lstStyle/>
          <a:p>
            <a:r>
              <a:rPr lang="en-US" i="1" dirty="0" smtClean="0"/>
              <a:t>Describe the high-level outcomes in terms of the affected business.</a:t>
            </a:r>
          </a:p>
          <a:p>
            <a:r>
              <a:rPr lang="en-US" i="1" dirty="0" smtClean="0"/>
              <a:t>For instance, “Applications will be processed faster”, “Human error will be reduced” or “Double-entry accounting will be avoided”</a:t>
            </a:r>
            <a:endParaRPr lang="en-CA" i="1" dirty="0"/>
          </a:p>
        </p:txBody>
      </p:sp>
    </p:spTree>
    <p:extLst>
      <p:ext uri="{BB962C8B-B14F-4D97-AF65-F5344CB8AC3E}">
        <p14:creationId xmlns:p14="http://schemas.microsoft.com/office/powerpoint/2010/main" val="2872595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Viable Option Summary</a:t>
            </a:r>
            <a:endParaRPr lang="en-CA" dirty="0"/>
          </a:p>
        </p:txBody>
      </p:sp>
      <p:sp>
        <p:nvSpPr>
          <p:cNvPr id="3" name="Content Placeholder 2"/>
          <p:cNvSpPr>
            <a:spLocks noGrp="1"/>
          </p:cNvSpPr>
          <p:nvPr>
            <p:ph idx="1"/>
          </p:nvPr>
        </p:nvSpPr>
        <p:spPr/>
        <p:txBody>
          <a:bodyPr/>
          <a:lstStyle/>
          <a:p>
            <a:r>
              <a:rPr lang="en-US" i="1" dirty="0" smtClean="0"/>
              <a:t>Summarize the different options analyzed in Phase 2 of the Business Case</a:t>
            </a:r>
            <a:endParaRPr lang="en-CA" i="1" dirty="0"/>
          </a:p>
        </p:txBody>
      </p:sp>
    </p:spTree>
    <p:extLst>
      <p:ext uri="{BB962C8B-B14F-4D97-AF65-F5344CB8AC3E}">
        <p14:creationId xmlns:p14="http://schemas.microsoft.com/office/powerpoint/2010/main" val="65746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Preferred Option</a:t>
            </a:r>
            <a:endParaRPr lang="en-CA" dirty="0"/>
          </a:p>
        </p:txBody>
      </p:sp>
      <p:sp>
        <p:nvSpPr>
          <p:cNvPr id="3" name="Content Placeholder 2"/>
          <p:cNvSpPr>
            <a:spLocks noGrp="1"/>
          </p:cNvSpPr>
          <p:nvPr>
            <p:ph idx="1"/>
          </p:nvPr>
        </p:nvSpPr>
        <p:spPr/>
        <p:txBody>
          <a:bodyPr/>
          <a:lstStyle/>
          <a:p>
            <a:r>
              <a:rPr lang="en-US" i="1" dirty="0" smtClean="0"/>
              <a:t>Summarize your rationale for your preferred option here, taking the important points from the Gate 2 presentation</a:t>
            </a:r>
            <a:endParaRPr lang="en-CA" i="1" dirty="0"/>
          </a:p>
        </p:txBody>
      </p:sp>
    </p:spTree>
    <p:extLst>
      <p:ext uri="{BB962C8B-B14F-4D97-AF65-F5344CB8AC3E}">
        <p14:creationId xmlns:p14="http://schemas.microsoft.com/office/powerpoint/2010/main" val="3748627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Governance </a:t>
            </a:r>
            <a:r>
              <a:rPr lang="en-CA" dirty="0"/>
              <a:t>and Oversight</a:t>
            </a:r>
          </a:p>
        </p:txBody>
      </p:sp>
      <p:sp>
        <p:nvSpPr>
          <p:cNvPr id="3" name="Content Placeholder 2"/>
          <p:cNvSpPr>
            <a:spLocks noGrp="1"/>
          </p:cNvSpPr>
          <p:nvPr>
            <p:ph idx="1"/>
          </p:nvPr>
        </p:nvSpPr>
        <p:spPr/>
        <p:txBody>
          <a:bodyPr/>
          <a:lstStyle/>
          <a:p>
            <a:r>
              <a:rPr lang="en-CA" i="1" dirty="0"/>
              <a:t>Demonstrate where and how the proposed investment would fit within the organization’s broader governance and oversight structure.</a:t>
            </a:r>
            <a:endParaRPr lang="en-CA" dirty="0"/>
          </a:p>
          <a:p>
            <a:r>
              <a:rPr lang="en-US" i="1" dirty="0" smtClean="0"/>
              <a:t>Who makes decisions about the project? Who owns the project deliverable? How will it be managed over its lifespan?</a:t>
            </a:r>
            <a:endParaRPr lang="en-CA" i="1" dirty="0"/>
          </a:p>
        </p:txBody>
      </p:sp>
    </p:spTree>
    <p:extLst>
      <p:ext uri="{BB962C8B-B14F-4D97-AF65-F5344CB8AC3E}">
        <p14:creationId xmlns:p14="http://schemas.microsoft.com/office/powerpoint/2010/main" val="3487875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Project </a:t>
            </a:r>
            <a:r>
              <a:rPr lang="en-CA" dirty="0"/>
              <a:t>Management Strategy</a:t>
            </a:r>
          </a:p>
        </p:txBody>
      </p:sp>
      <p:sp>
        <p:nvSpPr>
          <p:cNvPr id="3" name="Content Placeholder 2"/>
          <p:cNvSpPr>
            <a:spLocks noGrp="1"/>
          </p:cNvSpPr>
          <p:nvPr>
            <p:ph idx="1"/>
          </p:nvPr>
        </p:nvSpPr>
        <p:spPr/>
        <p:txBody>
          <a:bodyPr/>
          <a:lstStyle/>
          <a:p>
            <a:r>
              <a:rPr lang="en-CA" i="1" dirty="0"/>
              <a:t>Demonstrate that the organization has and will apply a sound methodology to manage the project during its life cycle and through post-implementation.</a:t>
            </a:r>
            <a:endParaRPr lang="en-CA" dirty="0"/>
          </a:p>
          <a:p>
            <a:r>
              <a:rPr lang="en-US" i="1" dirty="0" smtClean="0"/>
              <a:t>Typically, this means using the GNWT SIM, but also: Who’s the PM? What tools will be used? How will meetings and reporting be handled?</a:t>
            </a:r>
          </a:p>
          <a:p>
            <a:r>
              <a:rPr lang="en-US" i="1" dirty="0" smtClean="0"/>
              <a:t>Also, how will project gating work? Which gates will be used and who will make the decisions? Sometimes, gates can be combined or repeated (iterative deployment).</a:t>
            </a:r>
            <a:endParaRPr lang="en-CA" i="1" dirty="0"/>
          </a:p>
        </p:txBody>
      </p:sp>
    </p:spTree>
    <p:extLst>
      <p:ext uri="{BB962C8B-B14F-4D97-AF65-F5344CB8AC3E}">
        <p14:creationId xmlns:p14="http://schemas.microsoft.com/office/powerpoint/2010/main" val="88366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Risk </a:t>
            </a:r>
            <a:r>
              <a:rPr lang="en-CA" dirty="0"/>
              <a:t>Management Strategy</a:t>
            </a:r>
          </a:p>
        </p:txBody>
      </p:sp>
      <p:sp>
        <p:nvSpPr>
          <p:cNvPr id="3" name="Content Placeholder 2"/>
          <p:cNvSpPr>
            <a:spLocks noGrp="1"/>
          </p:cNvSpPr>
          <p:nvPr>
            <p:ph idx="1"/>
          </p:nvPr>
        </p:nvSpPr>
        <p:spPr/>
        <p:txBody>
          <a:bodyPr/>
          <a:lstStyle/>
          <a:p>
            <a:r>
              <a:rPr lang="en-CA" i="1" dirty="0"/>
              <a:t>Demonstrate that the organization has a function in place to manage the risks of the project</a:t>
            </a:r>
            <a:r>
              <a:rPr lang="en-CA" i="1" dirty="0" smtClean="0"/>
              <a:t>.</a:t>
            </a:r>
            <a:endParaRPr lang="en-US" dirty="0" smtClean="0"/>
          </a:p>
          <a:p>
            <a:r>
              <a:rPr lang="en-US" i="1" dirty="0" smtClean="0"/>
              <a:t>How will risks be captured and dealt with? How often will be they be re-assessed?</a:t>
            </a:r>
            <a:endParaRPr lang="en-CA" i="1" dirty="0"/>
          </a:p>
        </p:txBody>
      </p:sp>
    </p:spTree>
    <p:extLst>
      <p:ext uri="{BB962C8B-B14F-4D97-AF65-F5344CB8AC3E}">
        <p14:creationId xmlns:p14="http://schemas.microsoft.com/office/powerpoint/2010/main" val="1801123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9016DA4C6C014191DF74CDECA3F402" ma:contentTypeVersion="0" ma:contentTypeDescription="Create a new document." ma:contentTypeScope="" ma:versionID="4199ab83c860f7ada3884f85ef9e4ff8">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5CCC8D-4871-4C5F-9D7D-DB950EB65B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DCCF516-46FC-4BD8-9AB6-CDE9C9155442}">
  <ds:schemaRefs>
    <ds:schemaRef ds:uri="http://schemas.microsoft.com/sharepoint/v3/contenttype/forms"/>
  </ds:schemaRefs>
</ds:datastoreItem>
</file>

<file path=customXml/itemProps3.xml><?xml version="1.0" encoding="utf-8"?>
<ds:datastoreItem xmlns:ds="http://schemas.openxmlformats.org/officeDocument/2006/customXml" ds:itemID="{EFDA82A0-51F2-4641-8336-4AE37DA1AB42}">
  <ds:schemaRefs>
    <ds:schemaRef ds:uri="http://www.w3.org/XML/1998/namespace"/>
    <ds:schemaRef ds:uri="http://schemas.openxmlformats.org/package/2006/metadata/core-properties"/>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Clarity</Template>
  <TotalTime>233</TotalTime>
  <Words>683</Words>
  <Application>Microsoft Office PowerPoint</Application>
  <PresentationFormat>On-screen Show (4:3)</PresentationFormat>
  <Paragraphs>126</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Clarity</vt:lpstr>
      <vt:lpstr>[Project Name]</vt:lpstr>
      <vt:lpstr>Decision Required</vt:lpstr>
      <vt:lpstr>Business Need</vt:lpstr>
      <vt:lpstr>Business Outcomes</vt:lpstr>
      <vt:lpstr>Viable Option Summary</vt:lpstr>
      <vt:lpstr>Preferred Option</vt:lpstr>
      <vt:lpstr>Governance and Oversight</vt:lpstr>
      <vt:lpstr>Project Management Strategy</vt:lpstr>
      <vt:lpstr>Risk Management Strategy</vt:lpstr>
      <vt:lpstr>Change Management Strategy</vt:lpstr>
      <vt:lpstr>Financial Summary</vt:lpstr>
      <vt:lpstr>Estimates to Next Gate</vt:lpstr>
      <vt:lpstr>Key Decision for Gate 2 – Approach</vt:lpstr>
    </vt:vector>
  </TitlesOfParts>
  <Company>GNWT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Curtis_Naphan</dc:creator>
  <cp:lastModifiedBy>Curtis_Naphan</cp:lastModifiedBy>
  <cp:revision>19</cp:revision>
  <dcterms:created xsi:type="dcterms:W3CDTF">2014-06-11T21:39:42Z</dcterms:created>
  <dcterms:modified xsi:type="dcterms:W3CDTF">2014-06-25T22:47:51Z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0x010100169016DA4C6C014191DF74CDECA3F402</vt:lpwstr>
  </property>
</Properties>
</file>