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4"/>
  </p:sldMasterIdLst>
  <p:notesMasterIdLst>
    <p:notesMasterId r:id="rId15"/>
  </p:notesMasterIdLst>
  <p:sldIdLst>
    <p:sldId id="256" r:id="rId5"/>
    <p:sldId id="273" r:id="rId6"/>
    <p:sldId id="274" r:id="rId7"/>
    <p:sldId id="268" r:id="rId8"/>
    <p:sldId id="269" r:id="rId9"/>
    <p:sldId id="270" r:id="rId10"/>
    <p:sldId id="271" r:id="rId11"/>
    <p:sldId id="272" r:id="rId12"/>
    <p:sldId id="275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5B96C15F-2CE8-43F6-A52B-F1C56BA614C9}">
          <p14:sldIdLst>
            <p14:sldId id="256"/>
            <p14:sldId id="273"/>
          </p14:sldIdLst>
        </p14:section>
        <p14:section name="Phase 1" id="{937A8288-E4FB-40FB-9CB3-BA64CDC336E0}">
          <p14:sldIdLst>
            <p14:sldId id="274"/>
          </p14:sldIdLst>
        </p14:section>
        <p14:section name="Phase 2" id="{589CCB63-D220-49D5-BE00-8C4E70858608}">
          <p14:sldIdLst>
            <p14:sldId id="268"/>
            <p14:sldId id="269"/>
            <p14:sldId id="270"/>
            <p14:sldId id="271"/>
            <p14:sldId id="272"/>
          </p14:sldIdLst>
        </p14:section>
        <p14:section name="Conclusion" id="{F0E5CBD3-AB22-46A8-AE7D-003C2C6FB002}">
          <p14:sldIdLst>
            <p14:sldId id="275"/>
            <p14:sldId id="267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9793" autoAdjust="0"/>
  </p:normalViewPr>
  <p:slideViewPr>
    <p:cSldViewPr>
      <p:cViewPr>
        <p:scale>
          <a:sx n="98" d="100"/>
          <a:sy n="98" d="100"/>
        </p:scale>
        <p:origin x="-201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ADB7BD-916F-45E5-95AC-A9CB708E3475}" type="datetimeFigureOut">
              <a:rPr lang="en-CA" smtClean="0"/>
              <a:t>25/06/2014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ED749E-72D6-45BC-B009-7765A8659C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481678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i="1" baseline="0" dirty="0" smtClean="0"/>
              <a:t>This template is just a suggestion and a time-saving tool. It can be extended or changed as much as you desire. Tables, charts and graphs are expected additions. </a:t>
            </a:r>
          </a:p>
          <a:p>
            <a:endParaRPr lang="en-US" i="1" baseline="0" dirty="0" smtClean="0"/>
          </a:p>
          <a:p>
            <a:r>
              <a:rPr lang="en-US" i="1" baseline="0" dirty="0" smtClean="0"/>
              <a:t>Delete all italicized text before using, including this note.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ED749E-72D6-45BC-B009-7765A8659C15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212258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For projects requiring</a:t>
            </a:r>
            <a:r>
              <a:rPr lang="en-US" baseline="0" dirty="0" smtClean="0"/>
              <a:t> capital funding, this presentation would be given twice: once to departmental decision-makers and then again to the Business Advisory Committee for funding consideration.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ED749E-72D6-45BC-B009-7765A8659C15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384238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F83E6-FC71-4D54-9B58-191CD99BA406}" type="datetimeFigureOut">
              <a:rPr lang="en-CA" smtClean="0"/>
              <a:t>25/06/2014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72484-6EE3-4FE6-B988-1C911E0DB6A0}" type="slidenum">
              <a:rPr lang="en-CA" smtClean="0"/>
              <a:t>‹#›</a:t>
            </a:fld>
            <a:endParaRPr lang="en-CA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F83E6-FC71-4D54-9B58-191CD99BA406}" type="datetimeFigureOut">
              <a:rPr lang="en-CA" smtClean="0"/>
              <a:t>25/06/2014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72484-6EE3-4FE6-B988-1C911E0DB6A0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F83E6-FC71-4D54-9B58-191CD99BA406}" type="datetimeFigureOut">
              <a:rPr lang="en-CA" smtClean="0"/>
              <a:t>25/06/2014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72484-6EE3-4FE6-B988-1C911E0DB6A0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F83E6-FC71-4D54-9B58-191CD99BA406}" type="datetimeFigureOut">
              <a:rPr lang="en-CA" smtClean="0"/>
              <a:t>25/06/2014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72484-6EE3-4FE6-B988-1C911E0DB6A0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F83E6-FC71-4D54-9B58-191CD99BA406}" type="datetimeFigureOut">
              <a:rPr lang="en-CA" smtClean="0"/>
              <a:t>25/06/2014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72484-6EE3-4FE6-B988-1C911E0DB6A0}" type="slidenum">
              <a:rPr lang="en-CA" smtClean="0"/>
              <a:t>‹#›</a:t>
            </a:fld>
            <a:endParaRPr lang="en-CA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F83E6-FC71-4D54-9B58-191CD99BA406}" type="datetimeFigureOut">
              <a:rPr lang="en-CA" smtClean="0"/>
              <a:t>25/06/2014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72484-6EE3-4FE6-B988-1C911E0DB6A0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F83E6-FC71-4D54-9B58-191CD99BA406}" type="datetimeFigureOut">
              <a:rPr lang="en-CA" smtClean="0"/>
              <a:t>25/06/2014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72484-6EE3-4FE6-B988-1C911E0DB6A0}" type="slidenum">
              <a:rPr lang="en-CA" smtClean="0"/>
              <a:t>‹#›</a:t>
            </a:fld>
            <a:endParaRPr lang="en-CA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F83E6-FC71-4D54-9B58-191CD99BA406}" type="datetimeFigureOut">
              <a:rPr lang="en-CA" smtClean="0"/>
              <a:t>25/06/2014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72484-6EE3-4FE6-B988-1C911E0DB6A0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F83E6-FC71-4D54-9B58-191CD99BA406}" type="datetimeFigureOut">
              <a:rPr lang="en-CA" smtClean="0"/>
              <a:t>25/06/2014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72484-6EE3-4FE6-B988-1C911E0DB6A0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F83E6-FC71-4D54-9B58-191CD99BA406}" type="datetimeFigureOut">
              <a:rPr lang="en-CA" smtClean="0"/>
              <a:t>25/06/2014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72484-6EE3-4FE6-B988-1C911E0DB6A0}" type="slidenum">
              <a:rPr lang="en-CA" smtClean="0"/>
              <a:t>‹#›</a:t>
            </a:fld>
            <a:endParaRPr lang="en-CA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F83E6-FC71-4D54-9B58-191CD99BA406}" type="datetimeFigureOut">
              <a:rPr lang="en-CA" smtClean="0"/>
              <a:t>25/06/2014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72484-6EE3-4FE6-B988-1C911E0DB6A0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46F83E6-FC71-4D54-9B58-191CD99BA406}" type="datetimeFigureOut">
              <a:rPr lang="en-CA" smtClean="0"/>
              <a:t>25/06/2014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82572484-6EE3-4FE6-B988-1C911E0DB6A0}" type="slidenum">
              <a:rPr lang="en-CA" smtClean="0"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cap="none" dirty="0" smtClean="0"/>
              <a:t>[Project Name]</a:t>
            </a:r>
            <a:endParaRPr lang="en-CA" cap="non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Project Gating Presentation</a:t>
            </a:r>
          </a:p>
          <a:p>
            <a:r>
              <a:rPr lang="en-US" dirty="0"/>
              <a:t>Presented to: [Audience Name]</a:t>
            </a:r>
          </a:p>
          <a:p>
            <a:r>
              <a:rPr lang="en-US" dirty="0"/>
              <a:t>Presenter: [Your Name]</a:t>
            </a:r>
          </a:p>
          <a:p>
            <a:r>
              <a:rPr lang="en-US" dirty="0"/>
              <a:t>Date: YYYY-MM</a:t>
            </a:r>
            <a:endParaRPr lang="en-CA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5600" y="5105400"/>
            <a:ext cx="1842091" cy="1257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4532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Decision for Gate 2 – Approach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Is the approach taken wise and feasible?</a:t>
            </a:r>
          </a:p>
          <a:p>
            <a:r>
              <a:rPr lang="en-US" sz="2800" dirty="0" smtClean="0"/>
              <a:t>Will the approach attain the outcomes?</a:t>
            </a:r>
          </a:p>
          <a:p>
            <a:r>
              <a:rPr lang="en-US" sz="2800" dirty="0" smtClean="0"/>
              <a:t>Is the approach aligned with strategy and policy?</a:t>
            </a:r>
          </a:p>
          <a:p>
            <a:r>
              <a:rPr lang="en-US" sz="2800" dirty="0" smtClean="0"/>
              <a:t>Will be result of approach be sustainable?</a:t>
            </a:r>
          </a:p>
          <a:p>
            <a:pPr marL="0" indent="0">
              <a:buNone/>
            </a:pPr>
            <a:r>
              <a:rPr lang="en-US" sz="3600" b="1" dirty="0" smtClean="0">
                <a:solidFill>
                  <a:schemeClr val="tx2"/>
                </a:solidFill>
              </a:rPr>
              <a:t>Decision Point:</a:t>
            </a:r>
          </a:p>
          <a:p>
            <a:pPr marL="788670" lvl="1" indent="-514350">
              <a:buFont typeface="+mj-lt"/>
              <a:buAutoNum type="arabicPeriod"/>
            </a:pPr>
            <a:r>
              <a:rPr lang="en-US" sz="2800" b="1" dirty="0" smtClean="0">
                <a:solidFill>
                  <a:schemeClr val="tx2"/>
                </a:solidFill>
              </a:rPr>
              <a:t>Proceed to next gate?</a:t>
            </a:r>
          </a:p>
          <a:p>
            <a:pPr marL="788670" lvl="1" indent="-514350">
              <a:buFont typeface="+mj-lt"/>
              <a:buAutoNum type="arabicPeriod"/>
            </a:pPr>
            <a:r>
              <a:rPr lang="en-US" sz="2800" b="1" dirty="0" smtClean="0">
                <a:solidFill>
                  <a:schemeClr val="tx2"/>
                </a:solidFill>
              </a:rPr>
              <a:t>Come back with changes?</a:t>
            </a:r>
          </a:p>
          <a:p>
            <a:pPr marL="788670" lvl="1" indent="-514350">
              <a:buFont typeface="+mj-lt"/>
              <a:buAutoNum type="arabicPeriod"/>
            </a:pPr>
            <a:r>
              <a:rPr lang="en-US" sz="2800" b="1" dirty="0" smtClean="0">
                <a:solidFill>
                  <a:schemeClr val="tx2"/>
                </a:solidFill>
              </a:rPr>
              <a:t>Defer indefinitely?</a:t>
            </a:r>
            <a:endParaRPr lang="en-CA" sz="28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5435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Decision Required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The purpose of the presentation is to seek approval to move [Project Name] through:</a:t>
            </a:r>
          </a:p>
          <a:p>
            <a:endParaRPr lang="en-US" dirty="0" smtClean="0"/>
          </a:p>
          <a:p>
            <a:pPr lvl="1"/>
            <a:r>
              <a:rPr lang="en-US" sz="2800" b="1" dirty="0" smtClean="0"/>
              <a:t>Gate 2 – Approach</a:t>
            </a:r>
          </a:p>
          <a:p>
            <a:pPr marL="274320" lvl="1" indent="0">
              <a:buNone/>
            </a:pPr>
            <a:endParaRPr lang="en-US" sz="2800" b="1" dirty="0" smtClean="0"/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Review </a:t>
            </a:r>
            <a:r>
              <a:rPr lang="en-US" sz="2800" dirty="0"/>
              <a:t>issues:</a:t>
            </a:r>
          </a:p>
          <a:p>
            <a:pPr lvl="1"/>
            <a:r>
              <a:rPr lang="en-US" dirty="0"/>
              <a:t>Validation of the wisdom and feasibility of the proposed approach to the project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62374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Business Needs and Outcomes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Summarize what was presented for the previous gate</a:t>
            </a:r>
          </a:p>
          <a:p>
            <a:r>
              <a:rPr lang="en-US" i="1" dirty="0" smtClean="0"/>
              <a:t>Add slides from the earlier presentations if you want to update or reinforce some section</a:t>
            </a:r>
          </a:p>
        </p:txBody>
      </p:sp>
    </p:spTree>
    <p:extLst>
      <p:ext uri="{BB962C8B-B14F-4D97-AF65-F5344CB8AC3E}">
        <p14:creationId xmlns:p14="http://schemas.microsoft.com/office/powerpoint/2010/main" val="3619279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 Criteria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i="1" dirty="0"/>
              <a:t>Define the evaluation criteria that will be used for screening and analysis of the options and will ultimately determine an overall recommendation.</a:t>
            </a:r>
            <a:endParaRPr lang="en-CA" dirty="0"/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73905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Possible Options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Include all options, indicating whether they are viable or not</a:t>
            </a:r>
          </a:p>
          <a:p>
            <a:r>
              <a:rPr lang="en-US" i="1" dirty="0" smtClean="0"/>
              <a:t>Include the status quo</a:t>
            </a:r>
            <a:endParaRPr lang="en-CA" i="1" dirty="0"/>
          </a:p>
        </p:txBody>
      </p:sp>
    </p:spTree>
    <p:extLst>
      <p:ext uri="{BB962C8B-B14F-4D97-AF65-F5344CB8AC3E}">
        <p14:creationId xmlns:p14="http://schemas.microsoft.com/office/powerpoint/2010/main" val="2737849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Viable Option Analysis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Go through each viable option (usually one option per slide) and discuss the pros/cons, cost/benefit, total cost of ownership, policy considerations, risk, etc…</a:t>
            </a:r>
          </a:p>
        </p:txBody>
      </p:sp>
    </p:spTree>
    <p:extLst>
      <p:ext uri="{BB962C8B-B14F-4D97-AF65-F5344CB8AC3E}">
        <p14:creationId xmlns:p14="http://schemas.microsoft.com/office/powerpoint/2010/main" val="3099983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Comparison Summary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i="1" dirty="0"/>
              <a:t>Present the viable options (including the status quo option used as the baseline) and compare them against a standardized set of criteria (financial and non-financial). It may be preferable to organize the comparison in a table format.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800405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Preferred Option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Describe your recommended best option</a:t>
            </a:r>
          </a:p>
          <a:p>
            <a:r>
              <a:rPr lang="en-US" i="1" dirty="0" smtClean="0"/>
              <a:t>Include deciding factors</a:t>
            </a:r>
          </a:p>
          <a:p>
            <a:r>
              <a:rPr lang="en-US" i="1" dirty="0" smtClean="0"/>
              <a:t>Address any risks, cons and assumptions brought up earlier</a:t>
            </a:r>
          </a:p>
        </p:txBody>
      </p:sp>
    </p:spTree>
    <p:extLst>
      <p:ext uri="{BB962C8B-B14F-4D97-AF65-F5344CB8AC3E}">
        <p14:creationId xmlns:p14="http://schemas.microsoft.com/office/powerpoint/2010/main" val="4030935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Estimates to Next Gate</a:t>
            </a:r>
            <a:endParaRPr lang="en-CA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124200"/>
          </a:xfrm>
        </p:spPr>
        <p:txBody>
          <a:bodyPr/>
          <a:lstStyle/>
          <a:p>
            <a:r>
              <a:rPr lang="en-US" i="1" dirty="0" smtClean="0"/>
              <a:t>Describe the work that needs to be done before the next decision gate (typically, Gate 3 – Business Case)</a:t>
            </a:r>
          </a:p>
          <a:p>
            <a:r>
              <a:rPr lang="en-US" i="1" dirty="0" smtClean="0"/>
              <a:t>This might include consultancy fees, Request for Information (RFI) or Request for Quote (RFQ)</a:t>
            </a:r>
            <a:endParaRPr lang="en-CA" i="1" dirty="0"/>
          </a:p>
        </p:txBody>
      </p:sp>
      <p:graphicFrame>
        <p:nvGraphicFramePr>
          <p:cNvPr id="7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17507006"/>
              </p:ext>
            </p:extLst>
          </p:nvPr>
        </p:nvGraphicFramePr>
        <p:xfrm>
          <a:off x="457200" y="4739640"/>
          <a:ext cx="8229600" cy="1584960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3886200"/>
                <a:gridCol w="4343400"/>
              </a:tblGrid>
              <a:tr h="361950">
                <a:tc>
                  <a:txBody>
                    <a:bodyPr/>
                    <a:lstStyle/>
                    <a:p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/>
                        <a:t>Estimate (+/- 10%)</a:t>
                      </a:r>
                      <a:endParaRPr lang="en-CA" sz="2000" dirty="0"/>
                    </a:p>
                  </a:txBody>
                  <a:tcPr anchor="ctr"/>
                </a:tc>
              </a:tr>
              <a:tr h="36195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Cost</a:t>
                      </a:r>
                      <a:endParaRPr lang="en-CA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/>
                        <a:t>$</a:t>
                      </a:r>
                      <a:endParaRPr lang="en-CA" sz="2000" dirty="0"/>
                    </a:p>
                  </a:txBody>
                  <a:tcPr anchor="ctr"/>
                </a:tc>
              </a:tr>
              <a:tr h="36195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Staff Effort</a:t>
                      </a:r>
                      <a:endParaRPr lang="en-CA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/>
                        <a:t> hours</a:t>
                      </a:r>
                      <a:endParaRPr lang="en-CA" sz="2000" dirty="0"/>
                    </a:p>
                  </a:txBody>
                  <a:tcPr anchor="ctr"/>
                </a:tc>
              </a:tr>
              <a:tr h="36195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Duration</a:t>
                      </a:r>
                      <a:endParaRPr lang="en-CA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/>
                        <a:t> weeks</a:t>
                      </a:r>
                      <a:endParaRPr lang="en-CA" sz="200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6883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69016DA4C6C014191DF74CDECA3F402" ma:contentTypeVersion="0" ma:contentTypeDescription="Create a new document." ma:contentTypeScope="" ma:versionID="4199ab83c860f7ada3884f85ef9e4ff8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FDA82A0-51F2-4641-8336-4AE37DA1AB42}">
  <ds:schemaRefs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purl.org/dc/elements/1.1/"/>
    <ds:schemaRef ds:uri="http://schemas.microsoft.com/office/2006/documentManagement/types"/>
    <ds:schemaRef ds:uri="http://purl.org/dc/dcmitype/"/>
    <ds:schemaRef ds:uri="http://purl.org/dc/terms/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7DCCF516-46FC-4BD8-9AB6-CDE9C915544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45CCC8D-4871-4C5F-9D7D-DB950EB65B5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229</TotalTime>
  <Words>416</Words>
  <Application>Microsoft Office PowerPoint</Application>
  <PresentationFormat>On-screen Show (4:3)</PresentationFormat>
  <Paragraphs>55</Paragraphs>
  <Slides>10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Clarity</vt:lpstr>
      <vt:lpstr>[Project Name]</vt:lpstr>
      <vt:lpstr>Decision Required</vt:lpstr>
      <vt:lpstr>Business Needs and Outcomes</vt:lpstr>
      <vt:lpstr>Evaluation Criteria</vt:lpstr>
      <vt:lpstr>Possible Options</vt:lpstr>
      <vt:lpstr>Viable Option Analysis</vt:lpstr>
      <vt:lpstr>Comparison Summary</vt:lpstr>
      <vt:lpstr>Preferred Option</vt:lpstr>
      <vt:lpstr>Estimates to Next Gate</vt:lpstr>
      <vt:lpstr>Key Decision for Gate 2 – Approach</vt:lpstr>
    </vt:vector>
  </TitlesOfParts>
  <Company>GNWT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[Project Name]</dc:title>
  <dc:creator>Curtis_Naphan</dc:creator>
  <cp:lastModifiedBy>Curtis_Naphan</cp:lastModifiedBy>
  <cp:revision>17</cp:revision>
  <dcterms:created xsi:type="dcterms:W3CDTF">2014-06-11T21:39:42Z</dcterms:created>
  <dcterms:modified xsi:type="dcterms:W3CDTF">2014-06-25T22:48:08Z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0x010100169016DA4C6C014191DF74CDECA3F402</vt:lpwstr>
  </property>
</Properties>
</file>