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18"/>
  </p:notesMasterIdLst>
  <p:sldIdLst>
    <p:sldId id="256" r:id="rId5"/>
    <p:sldId id="268" r:id="rId6"/>
    <p:sldId id="257" r:id="rId7"/>
    <p:sldId id="258" r:id="rId8"/>
    <p:sldId id="259" r:id="rId9"/>
    <p:sldId id="260" r:id="rId10"/>
    <p:sldId id="261" r:id="rId11"/>
    <p:sldId id="262" r:id="rId12"/>
    <p:sldId id="263" r:id="rId13"/>
    <p:sldId id="264" r:id="rId14"/>
    <p:sldId id="265" r:id="rId15"/>
    <p:sldId id="269" r:id="rId16"/>
    <p:sldId id="26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27FCC3A-6F70-43FF-9AE2-76C92602DB20}">
          <p14:sldIdLst>
            <p14:sldId id="256"/>
            <p14:sldId id="268"/>
          </p14:sldIdLst>
        </p14:section>
        <p14:section name="Phase 1" id="{ECE744AC-C205-45FF-87FF-962575398F69}">
          <p14:sldIdLst>
            <p14:sldId id="257"/>
            <p14:sldId id="258"/>
            <p14:sldId id="259"/>
            <p14:sldId id="260"/>
            <p14:sldId id="261"/>
            <p14:sldId id="262"/>
            <p14:sldId id="263"/>
            <p14:sldId id="264"/>
            <p14:sldId id="265"/>
          </p14:sldIdLst>
        </p14:section>
        <p14:section name="Conclusion" id="{B8065737-D35B-48D0-A7AB-943BF6C86012}">
          <p14:sldIdLst>
            <p14:sldId id="269"/>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93" autoAdjust="0"/>
  </p:normalViewPr>
  <p:slideViewPr>
    <p:cSldViewPr>
      <p:cViewPr>
        <p:scale>
          <a:sx n="98" d="100"/>
          <a:sy n="98" d="100"/>
        </p:scale>
        <p:origin x="-201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ADB7BD-916F-45E5-95AC-A9CB708E3475}" type="datetimeFigureOut">
              <a:rPr lang="en-CA" smtClean="0"/>
              <a:t>25/06/2014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ED749E-72D6-45BC-B009-7765A8659C15}" type="slidenum">
              <a:rPr lang="en-CA" smtClean="0"/>
              <a:t>‹#›</a:t>
            </a:fld>
            <a:endParaRPr lang="en-CA"/>
          </a:p>
        </p:txBody>
      </p:sp>
    </p:spTree>
    <p:extLst>
      <p:ext uri="{BB962C8B-B14F-4D97-AF65-F5344CB8AC3E}">
        <p14:creationId xmlns:p14="http://schemas.microsoft.com/office/powerpoint/2010/main" val="3248167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This presentation is a template intended for a presentation to pass “Gate 1 – Concept” in the GNWT System Implementation Methodology. The purpose is to gain approval for the project’s strategic alignment</a:t>
            </a:r>
            <a:r>
              <a:rPr lang="en-US" i="1" baseline="0" dirty="0" smtClean="0"/>
              <a:t> and business sense. </a:t>
            </a:r>
            <a:r>
              <a:rPr lang="en-US" i="1" dirty="0" smtClean="0"/>
              <a:t>It</a:t>
            </a:r>
            <a:r>
              <a:rPr lang="en-US" i="1" baseline="0" dirty="0" smtClean="0"/>
              <a:t> is based on the first phase of the accompanying Business Case. It is recommended to fill out and distribute the first phase of the Business Case to the decision-making body prior to the meeting, and then use this presentation as a way to summarize and visualize the key points of the business case.</a:t>
            </a:r>
          </a:p>
          <a:p>
            <a:endParaRPr lang="en-US" i="1" baseline="0" dirty="0" smtClean="0"/>
          </a:p>
          <a:p>
            <a:r>
              <a:rPr lang="en-US" i="1" baseline="0" dirty="0" smtClean="0"/>
              <a:t>This template is just a suggestion and a time-saving tool. It can be extended or changed as much as you desire. Tables, charts and graphs are expected additions. For instance, you can adapt it to present two variations for a project.</a:t>
            </a:r>
          </a:p>
          <a:p>
            <a:endParaRPr lang="en-US" i="1" baseline="0" dirty="0" smtClean="0"/>
          </a:p>
          <a:p>
            <a:r>
              <a:rPr lang="en-US" i="1" baseline="0" dirty="0" smtClean="0"/>
              <a:t>Delete all italicized text before using, including this note.</a:t>
            </a:r>
          </a:p>
        </p:txBody>
      </p:sp>
      <p:sp>
        <p:nvSpPr>
          <p:cNvPr id="4" name="Slide Number Placeholder 3"/>
          <p:cNvSpPr>
            <a:spLocks noGrp="1"/>
          </p:cNvSpPr>
          <p:nvPr>
            <p:ph type="sldNum" sz="quarter" idx="10"/>
          </p:nvPr>
        </p:nvSpPr>
        <p:spPr/>
        <p:txBody>
          <a:bodyPr/>
          <a:lstStyle/>
          <a:p>
            <a:fld id="{E9ED749E-72D6-45BC-B009-7765A8659C15}" type="slidenum">
              <a:rPr lang="en-CA" smtClean="0"/>
              <a:t>1</a:t>
            </a:fld>
            <a:endParaRPr lang="en-CA"/>
          </a:p>
        </p:txBody>
      </p:sp>
    </p:spTree>
    <p:extLst>
      <p:ext uri="{BB962C8B-B14F-4D97-AF65-F5344CB8AC3E}">
        <p14:creationId xmlns:p14="http://schemas.microsoft.com/office/powerpoint/2010/main" val="1621225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projects requiring</a:t>
            </a:r>
            <a:r>
              <a:rPr lang="en-US" baseline="0" dirty="0" smtClean="0"/>
              <a:t> capital funding, this presentation would be given twice: once to departmental decision-makers and then again to the Business Advisory Committee for funding consideration.</a:t>
            </a:r>
            <a:endParaRPr lang="en-CA" dirty="0"/>
          </a:p>
        </p:txBody>
      </p:sp>
      <p:sp>
        <p:nvSpPr>
          <p:cNvPr id="4" name="Slide Number Placeholder 3"/>
          <p:cNvSpPr>
            <a:spLocks noGrp="1"/>
          </p:cNvSpPr>
          <p:nvPr>
            <p:ph type="sldNum" sz="quarter" idx="10"/>
          </p:nvPr>
        </p:nvSpPr>
        <p:spPr/>
        <p:txBody>
          <a:bodyPr/>
          <a:lstStyle/>
          <a:p>
            <a:fld id="{E9ED749E-72D6-45BC-B009-7765A8659C15}" type="slidenum">
              <a:rPr lang="en-CA" smtClean="0"/>
              <a:t>2</a:t>
            </a:fld>
            <a:endParaRPr lang="en-CA"/>
          </a:p>
        </p:txBody>
      </p:sp>
    </p:spTree>
    <p:extLst>
      <p:ext uri="{BB962C8B-B14F-4D97-AF65-F5344CB8AC3E}">
        <p14:creationId xmlns:p14="http://schemas.microsoft.com/office/powerpoint/2010/main" val="1438423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9ED749E-72D6-45BC-B009-7765A8659C15}" type="slidenum">
              <a:rPr lang="en-CA" smtClean="0"/>
              <a:t>7</a:t>
            </a:fld>
            <a:endParaRPr lang="en-CA"/>
          </a:p>
        </p:txBody>
      </p:sp>
    </p:spTree>
    <p:extLst>
      <p:ext uri="{BB962C8B-B14F-4D97-AF65-F5344CB8AC3E}">
        <p14:creationId xmlns:p14="http://schemas.microsoft.com/office/powerpoint/2010/main" val="2746680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9ED749E-72D6-45BC-B009-7765A8659C15}" type="slidenum">
              <a:rPr lang="en-CA" smtClean="0"/>
              <a:t>11</a:t>
            </a:fld>
            <a:endParaRPr lang="en-CA"/>
          </a:p>
        </p:txBody>
      </p:sp>
    </p:spTree>
    <p:extLst>
      <p:ext uri="{BB962C8B-B14F-4D97-AF65-F5344CB8AC3E}">
        <p14:creationId xmlns:p14="http://schemas.microsoft.com/office/powerpoint/2010/main" val="2129970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6F83E6-FC71-4D54-9B58-191CD99BA406}" type="datetimeFigureOut">
              <a:rPr lang="en-CA" smtClean="0"/>
              <a:t>25/06/2014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6F83E6-FC71-4D54-9B58-191CD99BA406}" type="datetimeFigureOut">
              <a:rPr lang="en-CA" smtClean="0"/>
              <a:t>25/06/2014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2572484-6EE3-4FE6-B988-1C911E0DB6A0}" type="slidenum">
              <a:rPr lang="en-CA" smtClean="0"/>
              <a:t>‹#›</a:t>
            </a:fld>
            <a:endParaRPr lang="en-CA"/>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6F83E6-FC71-4D54-9B58-191CD99BA406}" type="datetimeFigureOut">
              <a:rPr lang="en-CA" smtClean="0"/>
              <a:t>25/06/2014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6F83E6-FC71-4D54-9B58-191CD99BA406}" type="datetimeFigureOut">
              <a:rPr lang="en-CA" smtClean="0"/>
              <a:t>25/06/2014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F83E6-FC71-4D54-9B58-191CD99BA406}" type="datetimeFigureOut">
              <a:rPr lang="en-CA" smtClean="0"/>
              <a:t>25/06/2014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572484-6EE3-4FE6-B988-1C911E0DB6A0}" type="slidenum">
              <a:rPr lang="en-CA" smtClean="0"/>
              <a:t>‹#›</a:t>
            </a:fld>
            <a:endParaRPr lang="en-CA"/>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F83E6-FC71-4D54-9B58-191CD99BA406}" type="datetimeFigureOut">
              <a:rPr lang="en-CA" smtClean="0"/>
              <a:t>25/06/2014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B46F83E6-FC71-4D54-9B58-191CD99BA406}" type="datetimeFigureOut">
              <a:rPr lang="en-CA" smtClean="0"/>
              <a:t>25/06/2014</a:t>
            </a:fld>
            <a:endParaRPr lang="en-CA"/>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CA"/>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2572484-6EE3-4FE6-B988-1C911E0DB6A0}"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cap="none" dirty="0" smtClean="0"/>
              <a:t>[Project Name]</a:t>
            </a:r>
            <a:endParaRPr lang="en-CA" cap="none" dirty="0"/>
          </a:p>
        </p:txBody>
      </p:sp>
      <p:sp>
        <p:nvSpPr>
          <p:cNvPr id="3" name="Subtitle 2"/>
          <p:cNvSpPr>
            <a:spLocks noGrp="1"/>
          </p:cNvSpPr>
          <p:nvPr>
            <p:ph type="subTitle" idx="1"/>
          </p:nvPr>
        </p:nvSpPr>
        <p:spPr/>
        <p:txBody>
          <a:bodyPr>
            <a:normAutofit lnSpcReduction="10000"/>
          </a:bodyPr>
          <a:lstStyle/>
          <a:p>
            <a:r>
              <a:rPr lang="en-US" b="1" dirty="0"/>
              <a:t>Project Gating Presentation</a:t>
            </a:r>
          </a:p>
          <a:p>
            <a:r>
              <a:rPr lang="en-US" dirty="0"/>
              <a:t>Presented to: [Audience Name]</a:t>
            </a:r>
          </a:p>
          <a:p>
            <a:r>
              <a:rPr lang="en-US" dirty="0"/>
              <a:t>Presenter: [Your Name]</a:t>
            </a:r>
          </a:p>
          <a:p>
            <a:r>
              <a:rPr lang="en-US" dirty="0"/>
              <a:t>Date: YYYY-MM</a:t>
            </a:r>
            <a:endParaRPr lang="en-CA"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05600" y="5105400"/>
            <a:ext cx="1842091" cy="1257300"/>
          </a:xfrm>
          <a:prstGeom prst="rect">
            <a:avLst/>
          </a:prstGeom>
        </p:spPr>
      </p:pic>
    </p:spTree>
    <p:extLst>
      <p:ext uri="{BB962C8B-B14F-4D97-AF65-F5344CB8AC3E}">
        <p14:creationId xmlns:p14="http://schemas.microsoft.com/office/powerpoint/2010/main" val="31745328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Boundaries</a:t>
            </a:r>
            <a:endParaRPr lang="en-CA" dirty="0"/>
          </a:p>
        </p:txBody>
      </p:sp>
      <p:sp>
        <p:nvSpPr>
          <p:cNvPr id="3" name="Content Placeholder 2"/>
          <p:cNvSpPr>
            <a:spLocks noGrp="1"/>
          </p:cNvSpPr>
          <p:nvPr>
            <p:ph idx="1"/>
          </p:nvPr>
        </p:nvSpPr>
        <p:spPr/>
        <p:txBody>
          <a:bodyPr/>
          <a:lstStyle/>
          <a:p>
            <a:r>
              <a:rPr lang="en-US" i="1" dirty="0"/>
              <a:t>Identify what is to be included within the scope of the investment and explicitly state what is excluded from the investment.</a:t>
            </a:r>
            <a:endParaRPr lang="en-CA" i="1" dirty="0"/>
          </a:p>
        </p:txBody>
      </p:sp>
    </p:spTree>
    <p:extLst>
      <p:ext uri="{BB962C8B-B14F-4D97-AF65-F5344CB8AC3E}">
        <p14:creationId xmlns:p14="http://schemas.microsoft.com/office/powerpoint/2010/main" val="6027509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Stakeholder </a:t>
            </a:r>
            <a:r>
              <a:rPr lang="en-CA" dirty="0"/>
              <a:t>Analysis</a:t>
            </a:r>
          </a:p>
        </p:txBody>
      </p:sp>
      <p:sp>
        <p:nvSpPr>
          <p:cNvPr id="5" name="Content Placeholder 4"/>
          <p:cNvSpPr>
            <a:spLocks noGrp="1"/>
          </p:cNvSpPr>
          <p:nvPr>
            <p:ph idx="1"/>
          </p:nvPr>
        </p:nvSpPr>
        <p:spPr/>
        <p:txBody>
          <a:bodyPr/>
          <a:lstStyle/>
          <a:p>
            <a:r>
              <a:rPr lang="en-CA" i="1" dirty="0"/>
              <a:t>Describe the stakeholder environment by considering the types of stakeholders, their specific roles, and their contributions to the realization of the investment</a:t>
            </a:r>
            <a:r>
              <a:rPr lang="en-CA" i="1" dirty="0" smtClean="0"/>
              <a:t>.</a:t>
            </a:r>
          </a:p>
          <a:p>
            <a:r>
              <a:rPr lang="en-US" i="1" dirty="0" smtClean="0"/>
              <a:t>Consider adding a RACI matrix if appropriate.</a:t>
            </a:r>
            <a:endParaRPr lang="en-CA" dirty="0"/>
          </a:p>
          <a:p>
            <a:pPr marL="0" indent="0">
              <a:buNone/>
            </a:pPr>
            <a:endParaRPr lang="en-CA" dirty="0"/>
          </a:p>
        </p:txBody>
      </p:sp>
    </p:spTree>
    <p:extLst>
      <p:ext uri="{BB962C8B-B14F-4D97-AF65-F5344CB8AC3E}">
        <p14:creationId xmlns:p14="http://schemas.microsoft.com/office/powerpoint/2010/main" val="27549266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Estimates to Next Gate</a:t>
            </a:r>
            <a:endParaRPr lang="en-CA" dirty="0"/>
          </a:p>
        </p:txBody>
      </p:sp>
      <p:sp>
        <p:nvSpPr>
          <p:cNvPr id="6" name="Content Placeholder 5"/>
          <p:cNvSpPr>
            <a:spLocks noGrp="1"/>
          </p:cNvSpPr>
          <p:nvPr>
            <p:ph idx="1"/>
          </p:nvPr>
        </p:nvSpPr>
        <p:spPr>
          <a:xfrm>
            <a:off x="457200" y="1600200"/>
            <a:ext cx="8229600" cy="3124200"/>
          </a:xfrm>
        </p:spPr>
        <p:txBody>
          <a:bodyPr/>
          <a:lstStyle/>
          <a:p>
            <a:r>
              <a:rPr lang="en-US" i="1" dirty="0" smtClean="0"/>
              <a:t>Describe the work that needs to be done before the next decision gate (typically, Gate 2 – Approach)</a:t>
            </a:r>
          </a:p>
          <a:p>
            <a:r>
              <a:rPr lang="en-US" i="1" dirty="0" smtClean="0"/>
              <a:t>This might include consultancy fees, Request for Information (RFI) or Request for Quote (RFQ)</a:t>
            </a:r>
            <a:endParaRPr lang="en-CA" i="1" dirty="0"/>
          </a:p>
        </p:txBody>
      </p:sp>
      <p:graphicFrame>
        <p:nvGraphicFramePr>
          <p:cNvPr id="7" name="Content Placeholder 4"/>
          <p:cNvGraphicFramePr>
            <a:graphicFrameLocks/>
          </p:cNvGraphicFramePr>
          <p:nvPr>
            <p:extLst>
              <p:ext uri="{D42A27DB-BD31-4B8C-83A1-F6EECF244321}">
                <p14:modId xmlns:p14="http://schemas.microsoft.com/office/powerpoint/2010/main" val="2801688491"/>
              </p:ext>
            </p:extLst>
          </p:nvPr>
        </p:nvGraphicFramePr>
        <p:xfrm>
          <a:off x="457200" y="4739640"/>
          <a:ext cx="8229600" cy="1584960"/>
        </p:xfrm>
        <a:graphic>
          <a:graphicData uri="http://schemas.openxmlformats.org/drawingml/2006/table">
            <a:tbl>
              <a:tblPr firstRow="1" firstCol="1" bandRow="1">
                <a:tableStyleId>{BC89EF96-8CEA-46FF-86C4-4CE0E7609802}</a:tableStyleId>
              </a:tblPr>
              <a:tblGrid>
                <a:gridCol w="3886200"/>
                <a:gridCol w="4343400"/>
              </a:tblGrid>
              <a:tr h="361950">
                <a:tc>
                  <a:txBody>
                    <a:bodyPr/>
                    <a:lstStyle/>
                    <a:p>
                      <a:endParaRPr lang="en-CA" sz="2000" dirty="0"/>
                    </a:p>
                  </a:txBody>
                  <a:tcPr/>
                </a:tc>
                <a:tc>
                  <a:txBody>
                    <a:bodyPr/>
                    <a:lstStyle/>
                    <a:p>
                      <a:pPr algn="r"/>
                      <a:r>
                        <a:rPr lang="en-US" sz="2000" dirty="0" smtClean="0"/>
                        <a:t>Estimate (+/- 10%)</a:t>
                      </a:r>
                      <a:endParaRPr lang="en-CA" sz="2000" dirty="0"/>
                    </a:p>
                  </a:txBody>
                  <a:tcPr anchor="ctr"/>
                </a:tc>
              </a:tr>
              <a:tr h="361950">
                <a:tc>
                  <a:txBody>
                    <a:bodyPr/>
                    <a:lstStyle/>
                    <a:p>
                      <a:r>
                        <a:rPr lang="en-US" sz="2000" dirty="0" smtClean="0"/>
                        <a:t>Cost</a:t>
                      </a:r>
                      <a:endParaRPr lang="en-CA" sz="2000" dirty="0"/>
                    </a:p>
                  </a:txBody>
                  <a:tcPr anchor="ctr"/>
                </a:tc>
                <a:tc>
                  <a:txBody>
                    <a:bodyPr/>
                    <a:lstStyle/>
                    <a:p>
                      <a:pPr algn="r"/>
                      <a:r>
                        <a:rPr lang="en-US" sz="2000" dirty="0" smtClean="0"/>
                        <a:t>$</a:t>
                      </a:r>
                      <a:endParaRPr lang="en-CA" sz="2000" dirty="0"/>
                    </a:p>
                  </a:txBody>
                  <a:tcPr anchor="ctr"/>
                </a:tc>
              </a:tr>
              <a:tr h="361950">
                <a:tc>
                  <a:txBody>
                    <a:bodyPr/>
                    <a:lstStyle/>
                    <a:p>
                      <a:r>
                        <a:rPr lang="en-US" sz="2000" dirty="0" smtClean="0"/>
                        <a:t>Staff Effort</a:t>
                      </a:r>
                      <a:endParaRPr lang="en-CA" sz="2000" dirty="0"/>
                    </a:p>
                  </a:txBody>
                  <a:tcPr anchor="ctr"/>
                </a:tc>
                <a:tc>
                  <a:txBody>
                    <a:bodyPr/>
                    <a:lstStyle/>
                    <a:p>
                      <a:pPr algn="r"/>
                      <a:r>
                        <a:rPr lang="en-US" sz="2000" dirty="0" smtClean="0"/>
                        <a:t> hours</a:t>
                      </a:r>
                      <a:endParaRPr lang="en-CA" sz="2000" dirty="0"/>
                    </a:p>
                  </a:txBody>
                  <a:tcPr anchor="ctr"/>
                </a:tc>
              </a:tr>
              <a:tr h="361950">
                <a:tc>
                  <a:txBody>
                    <a:bodyPr/>
                    <a:lstStyle/>
                    <a:p>
                      <a:r>
                        <a:rPr lang="en-US" sz="2000" dirty="0" smtClean="0"/>
                        <a:t>Duration</a:t>
                      </a:r>
                      <a:endParaRPr lang="en-CA" sz="2000" dirty="0"/>
                    </a:p>
                  </a:txBody>
                  <a:tcPr anchor="ctr"/>
                </a:tc>
                <a:tc>
                  <a:txBody>
                    <a:bodyPr/>
                    <a:lstStyle/>
                    <a:p>
                      <a:pPr algn="r"/>
                      <a:r>
                        <a:rPr lang="en-US" sz="2000" dirty="0" smtClean="0"/>
                        <a:t> weeks</a:t>
                      </a:r>
                      <a:endParaRPr lang="en-CA" sz="2000" dirty="0"/>
                    </a:p>
                  </a:txBody>
                  <a:tcPr anchor="ctr"/>
                </a:tc>
              </a:tr>
            </a:tbl>
          </a:graphicData>
        </a:graphic>
      </p:graphicFrame>
    </p:spTree>
    <p:extLst>
      <p:ext uri="{BB962C8B-B14F-4D97-AF65-F5344CB8AC3E}">
        <p14:creationId xmlns:p14="http://schemas.microsoft.com/office/powerpoint/2010/main" val="37768832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Decision for Gate 1 - Concept</a:t>
            </a:r>
            <a:endParaRPr lang="en-CA" dirty="0"/>
          </a:p>
        </p:txBody>
      </p:sp>
      <p:sp>
        <p:nvSpPr>
          <p:cNvPr id="3" name="Content Placeholder 2"/>
          <p:cNvSpPr>
            <a:spLocks noGrp="1"/>
          </p:cNvSpPr>
          <p:nvPr>
            <p:ph idx="1"/>
          </p:nvPr>
        </p:nvSpPr>
        <p:spPr/>
        <p:txBody>
          <a:bodyPr>
            <a:normAutofit/>
          </a:bodyPr>
          <a:lstStyle/>
          <a:p>
            <a:r>
              <a:rPr lang="en-US" sz="2800" dirty="0" smtClean="0"/>
              <a:t>Is the rationale for this project valid?</a:t>
            </a:r>
          </a:p>
          <a:p>
            <a:r>
              <a:rPr lang="en-US" sz="2800" dirty="0" smtClean="0"/>
              <a:t>Do the underlying fundamentals make sense?</a:t>
            </a:r>
          </a:p>
          <a:p>
            <a:r>
              <a:rPr lang="en-US" sz="2800" dirty="0" smtClean="0"/>
              <a:t>Is it in alignment with our priorities and strategy?</a:t>
            </a:r>
          </a:p>
          <a:p>
            <a:r>
              <a:rPr lang="en-US" sz="2800" dirty="0" smtClean="0"/>
              <a:t>Are the estimated costs and effort to get to the next gate acceptable?</a:t>
            </a:r>
          </a:p>
          <a:p>
            <a:pPr marL="0" indent="0">
              <a:buNone/>
            </a:pPr>
            <a:r>
              <a:rPr lang="en-US" sz="3600" b="1" dirty="0" smtClean="0">
                <a:solidFill>
                  <a:schemeClr val="tx2"/>
                </a:solidFill>
              </a:rPr>
              <a:t>Decision Point:</a:t>
            </a:r>
          </a:p>
          <a:p>
            <a:pPr marL="788670" lvl="1" indent="-514350">
              <a:buFont typeface="+mj-lt"/>
              <a:buAutoNum type="arabicPeriod"/>
            </a:pPr>
            <a:r>
              <a:rPr lang="en-US" sz="2800" b="1" dirty="0" smtClean="0">
                <a:solidFill>
                  <a:schemeClr val="tx2"/>
                </a:solidFill>
              </a:rPr>
              <a:t>Proceed to next gate?</a:t>
            </a:r>
          </a:p>
          <a:p>
            <a:pPr marL="788670" lvl="1" indent="-514350">
              <a:buFont typeface="+mj-lt"/>
              <a:buAutoNum type="arabicPeriod"/>
            </a:pPr>
            <a:r>
              <a:rPr lang="en-US" sz="2800" b="1" dirty="0" smtClean="0">
                <a:solidFill>
                  <a:schemeClr val="tx2"/>
                </a:solidFill>
              </a:rPr>
              <a:t>Come back with changes?</a:t>
            </a:r>
          </a:p>
          <a:p>
            <a:pPr marL="788670" lvl="1" indent="-514350">
              <a:buFont typeface="+mj-lt"/>
              <a:buAutoNum type="arabicPeriod"/>
            </a:pPr>
            <a:r>
              <a:rPr lang="en-US" sz="2800" b="1" dirty="0" smtClean="0">
                <a:solidFill>
                  <a:schemeClr val="tx2"/>
                </a:solidFill>
              </a:rPr>
              <a:t>Defer indefinitely?</a:t>
            </a:r>
            <a:endParaRPr lang="en-CA" sz="2800" b="1" dirty="0">
              <a:solidFill>
                <a:schemeClr val="tx2"/>
              </a:solidFill>
            </a:endParaRPr>
          </a:p>
        </p:txBody>
      </p:sp>
    </p:spTree>
    <p:extLst>
      <p:ext uri="{BB962C8B-B14F-4D97-AF65-F5344CB8AC3E}">
        <p14:creationId xmlns:p14="http://schemas.microsoft.com/office/powerpoint/2010/main" val="34754353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Required</a:t>
            </a:r>
            <a:endParaRPr lang="en-CA" dirty="0"/>
          </a:p>
        </p:txBody>
      </p:sp>
      <p:sp>
        <p:nvSpPr>
          <p:cNvPr id="3" name="Content Placeholder 2"/>
          <p:cNvSpPr>
            <a:spLocks noGrp="1"/>
          </p:cNvSpPr>
          <p:nvPr>
            <p:ph idx="1"/>
          </p:nvPr>
        </p:nvSpPr>
        <p:spPr/>
        <p:txBody>
          <a:bodyPr>
            <a:normAutofit lnSpcReduction="10000"/>
          </a:bodyPr>
          <a:lstStyle/>
          <a:p>
            <a:r>
              <a:rPr lang="en-US" dirty="0" smtClean="0"/>
              <a:t>The purpose of the presentation is to seek approval to move [Project Name] through:</a:t>
            </a:r>
          </a:p>
          <a:p>
            <a:endParaRPr lang="en-US" dirty="0" smtClean="0"/>
          </a:p>
          <a:p>
            <a:pPr lvl="1"/>
            <a:r>
              <a:rPr lang="en-US" sz="2800" b="1" dirty="0" smtClean="0"/>
              <a:t>Gate 1 – Concept</a:t>
            </a:r>
          </a:p>
          <a:p>
            <a:pPr lvl="1"/>
            <a:endParaRPr lang="en-US" sz="2800" b="1" dirty="0"/>
          </a:p>
          <a:p>
            <a:pPr marL="0" indent="0">
              <a:buNone/>
            </a:pPr>
            <a:endParaRPr lang="en-US" sz="2800" dirty="0" smtClean="0"/>
          </a:p>
          <a:p>
            <a:pPr marL="0" indent="0">
              <a:buNone/>
            </a:pPr>
            <a:endParaRPr lang="en-US" sz="2800" dirty="0"/>
          </a:p>
          <a:p>
            <a:pPr marL="0" indent="0">
              <a:buNone/>
            </a:pPr>
            <a:r>
              <a:rPr lang="en-US" sz="2800" dirty="0" smtClean="0"/>
              <a:t>Review issues:</a:t>
            </a:r>
            <a:endParaRPr lang="en-US" sz="2800" dirty="0"/>
          </a:p>
          <a:p>
            <a:pPr lvl="1"/>
            <a:r>
              <a:rPr lang="en-US" dirty="0"/>
              <a:t>Validation of the rationale for the project</a:t>
            </a:r>
          </a:p>
          <a:p>
            <a:pPr lvl="1"/>
            <a:r>
              <a:rPr lang="en-US" dirty="0"/>
              <a:t>Confirmation that underlying fundamentals make sense</a:t>
            </a:r>
          </a:p>
          <a:p>
            <a:pPr lvl="1"/>
            <a:r>
              <a:rPr lang="en-US" dirty="0"/>
              <a:t>Assessment that the project is doable as proposed</a:t>
            </a:r>
          </a:p>
        </p:txBody>
      </p:sp>
    </p:spTree>
    <p:extLst>
      <p:ext uri="{BB962C8B-B14F-4D97-AF65-F5344CB8AC3E}">
        <p14:creationId xmlns:p14="http://schemas.microsoft.com/office/powerpoint/2010/main" val="1861711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Need</a:t>
            </a:r>
            <a:endParaRPr lang="en-CA" dirty="0"/>
          </a:p>
        </p:txBody>
      </p:sp>
      <p:sp>
        <p:nvSpPr>
          <p:cNvPr id="3" name="Content Placeholder 2"/>
          <p:cNvSpPr>
            <a:spLocks noGrp="1"/>
          </p:cNvSpPr>
          <p:nvPr>
            <p:ph idx="1"/>
          </p:nvPr>
        </p:nvSpPr>
        <p:spPr/>
        <p:txBody>
          <a:bodyPr/>
          <a:lstStyle/>
          <a:p>
            <a:r>
              <a:rPr lang="en-US" i="1" dirty="0" smtClean="0"/>
              <a:t>A clear articulation of the business need in 2-3 points</a:t>
            </a:r>
            <a:endParaRPr lang="en-CA" i="1" dirty="0"/>
          </a:p>
        </p:txBody>
      </p:sp>
    </p:spTree>
    <p:extLst>
      <p:ext uri="{BB962C8B-B14F-4D97-AF65-F5344CB8AC3E}">
        <p14:creationId xmlns:p14="http://schemas.microsoft.com/office/powerpoint/2010/main" val="2899895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Drivers for Change</a:t>
            </a:r>
            <a:endParaRPr lang="en-CA" dirty="0"/>
          </a:p>
        </p:txBody>
      </p:sp>
      <p:sp>
        <p:nvSpPr>
          <p:cNvPr id="3" name="Content Placeholder 2"/>
          <p:cNvSpPr>
            <a:spLocks noGrp="1"/>
          </p:cNvSpPr>
          <p:nvPr>
            <p:ph idx="1"/>
          </p:nvPr>
        </p:nvSpPr>
        <p:spPr/>
        <p:txBody>
          <a:bodyPr/>
          <a:lstStyle/>
          <a:p>
            <a:r>
              <a:rPr lang="en-US" i="1" dirty="0" smtClean="0"/>
              <a:t>What factors have triggered this investment proposal?</a:t>
            </a:r>
          </a:p>
          <a:p>
            <a:r>
              <a:rPr lang="en-US" i="1" dirty="0" smtClean="0"/>
              <a:t>Where is the urgency coming from?</a:t>
            </a:r>
            <a:endParaRPr lang="en-CA" i="1" dirty="0"/>
          </a:p>
        </p:txBody>
      </p:sp>
    </p:spTree>
    <p:extLst>
      <p:ext uri="{BB962C8B-B14F-4D97-AF65-F5344CB8AC3E}">
        <p14:creationId xmlns:p14="http://schemas.microsoft.com/office/powerpoint/2010/main" val="27029107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Outcomes</a:t>
            </a:r>
            <a:endParaRPr lang="en-CA" dirty="0"/>
          </a:p>
        </p:txBody>
      </p:sp>
      <p:sp>
        <p:nvSpPr>
          <p:cNvPr id="3" name="Content Placeholder 2"/>
          <p:cNvSpPr>
            <a:spLocks noGrp="1"/>
          </p:cNvSpPr>
          <p:nvPr>
            <p:ph idx="1"/>
          </p:nvPr>
        </p:nvSpPr>
        <p:spPr/>
        <p:txBody>
          <a:bodyPr/>
          <a:lstStyle/>
          <a:p>
            <a:r>
              <a:rPr lang="en-US" i="1" dirty="0" smtClean="0"/>
              <a:t>Describe the high-level outcomes in terms of the affected business.</a:t>
            </a:r>
          </a:p>
          <a:p>
            <a:r>
              <a:rPr lang="en-US" i="1" dirty="0" smtClean="0"/>
              <a:t>For instance, “Applications will be processed faster”, “Human error will be reduced” or “Double-entry accounting will be avoided”</a:t>
            </a:r>
            <a:endParaRPr lang="en-CA" i="1" dirty="0"/>
          </a:p>
        </p:txBody>
      </p:sp>
    </p:spTree>
    <p:extLst>
      <p:ext uri="{BB962C8B-B14F-4D97-AF65-F5344CB8AC3E}">
        <p14:creationId xmlns:p14="http://schemas.microsoft.com/office/powerpoint/2010/main" val="7143495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Prioritized Requirements</a:t>
            </a:r>
            <a:endParaRPr lang="en-CA" dirty="0"/>
          </a:p>
        </p:txBody>
      </p:sp>
      <p:sp>
        <p:nvSpPr>
          <p:cNvPr id="3" name="Content Placeholder 2"/>
          <p:cNvSpPr>
            <a:spLocks noGrp="1"/>
          </p:cNvSpPr>
          <p:nvPr>
            <p:ph idx="1"/>
          </p:nvPr>
        </p:nvSpPr>
        <p:spPr/>
        <p:txBody>
          <a:bodyPr/>
          <a:lstStyle/>
          <a:p>
            <a:pPr marL="457200" indent="-457200">
              <a:buFont typeface="+mj-lt"/>
              <a:buAutoNum type="arabicPeriod"/>
            </a:pPr>
            <a:r>
              <a:rPr lang="en-US" i="1" dirty="0" smtClean="0"/>
              <a:t>List the requirements in order of priority, starting with the most important</a:t>
            </a:r>
            <a:endParaRPr lang="en-CA" i="1" dirty="0"/>
          </a:p>
        </p:txBody>
      </p:sp>
    </p:spTree>
    <p:extLst>
      <p:ext uri="{BB962C8B-B14F-4D97-AF65-F5344CB8AC3E}">
        <p14:creationId xmlns:p14="http://schemas.microsoft.com/office/powerpoint/2010/main" val="2445700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CA" dirty="0"/>
          </a:p>
        </p:txBody>
      </p:sp>
      <p:sp>
        <p:nvSpPr>
          <p:cNvPr id="3" name="Content Placeholder 2"/>
          <p:cNvSpPr>
            <a:spLocks noGrp="1"/>
          </p:cNvSpPr>
          <p:nvPr>
            <p:ph idx="1"/>
          </p:nvPr>
        </p:nvSpPr>
        <p:spPr/>
        <p:txBody>
          <a:bodyPr/>
          <a:lstStyle/>
          <a:p>
            <a:r>
              <a:rPr lang="en-US" i="1" dirty="0" smtClean="0"/>
              <a:t>What </a:t>
            </a:r>
            <a:r>
              <a:rPr lang="en-US" i="1" dirty="0"/>
              <a:t>are you assuming in order for the </a:t>
            </a:r>
            <a:r>
              <a:rPr lang="en-CA" i="1" dirty="0" smtClean="0"/>
              <a:t>business need and outcomes to be valid?</a:t>
            </a:r>
          </a:p>
          <a:p>
            <a:r>
              <a:rPr lang="en-US" i="1" dirty="0" smtClean="0"/>
              <a:t>For instance, you might assume that you’ll get a new staff member to run the system or train users. Or you might assume that a product exists that can achieve a certain outcome.</a:t>
            </a:r>
          </a:p>
        </p:txBody>
      </p:sp>
    </p:spTree>
    <p:extLst>
      <p:ext uri="{BB962C8B-B14F-4D97-AF65-F5344CB8AC3E}">
        <p14:creationId xmlns:p14="http://schemas.microsoft.com/office/powerpoint/2010/main" val="14064061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Constraints</a:t>
            </a:r>
            <a:endParaRPr lang="en-CA" dirty="0"/>
          </a:p>
        </p:txBody>
      </p:sp>
      <p:sp>
        <p:nvSpPr>
          <p:cNvPr id="3" name="Content Placeholder 2"/>
          <p:cNvSpPr>
            <a:spLocks noGrp="1"/>
          </p:cNvSpPr>
          <p:nvPr>
            <p:ph idx="1"/>
          </p:nvPr>
        </p:nvSpPr>
        <p:spPr/>
        <p:txBody>
          <a:bodyPr/>
          <a:lstStyle/>
          <a:p>
            <a:r>
              <a:rPr lang="en-US" i="1" dirty="0" smtClean="0"/>
              <a:t>What are the limitations and conditions on this project? </a:t>
            </a:r>
          </a:p>
          <a:p>
            <a:r>
              <a:rPr lang="en-US" i="1" dirty="0" smtClean="0"/>
              <a:t>For instance, a time limit or window of opportunity.</a:t>
            </a:r>
            <a:endParaRPr lang="en-CA" i="1" dirty="0"/>
          </a:p>
        </p:txBody>
      </p:sp>
    </p:spTree>
    <p:extLst>
      <p:ext uri="{BB962C8B-B14F-4D97-AF65-F5344CB8AC3E}">
        <p14:creationId xmlns:p14="http://schemas.microsoft.com/office/powerpoint/2010/main" val="29647134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Dependencies</a:t>
            </a:r>
            <a:endParaRPr lang="en-CA" dirty="0"/>
          </a:p>
        </p:txBody>
      </p:sp>
      <p:sp>
        <p:nvSpPr>
          <p:cNvPr id="3" name="Content Placeholder 2"/>
          <p:cNvSpPr>
            <a:spLocks noGrp="1"/>
          </p:cNvSpPr>
          <p:nvPr>
            <p:ph idx="1"/>
          </p:nvPr>
        </p:nvSpPr>
        <p:spPr/>
        <p:txBody>
          <a:bodyPr/>
          <a:lstStyle/>
          <a:p>
            <a:r>
              <a:rPr lang="en-US" i="1" dirty="0" smtClean="0"/>
              <a:t>List known dependencies that are critical for the project, such as dependencies on other projects, external factors, other departments and so on</a:t>
            </a:r>
          </a:p>
          <a:p>
            <a:r>
              <a:rPr lang="en-US" i="1" dirty="0" smtClean="0"/>
              <a:t>For instance, “Cannot start until Project X finishes” or “Dependent on capital funding approval”</a:t>
            </a:r>
            <a:endParaRPr lang="en-CA" i="1" dirty="0"/>
          </a:p>
        </p:txBody>
      </p:sp>
    </p:spTree>
    <p:extLst>
      <p:ext uri="{BB962C8B-B14F-4D97-AF65-F5344CB8AC3E}">
        <p14:creationId xmlns:p14="http://schemas.microsoft.com/office/powerpoint/2010/main" val="7335055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9016DA4C6C014191DF74CDECA3F402" ma:contentTypeVersion="0" ma:contentTypeDescription="Create a new document." ma:contentTypeScope="" ma:versionID="4199ab83c860f7ada3884f85ef9e4ff8">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45CCC8D-4871-4C5F-9D7D-DB950EB65B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7DCCF516-46FC-4BD8-9AB6-CDE9C9155442}">
  <ds:schemaRefs>
    <ds:schemaRef ds:uri="http://schemas.microsoft.com/sharepoint/v3/contenttype/forms"/>
  </ds:schemaRefs>
</ds:datastoreItem>
</file>

<file path=customXml/itemProps3.xml><?xml version="1.0" encoding="utf-8"?>
<ds:datastoreItem xmlns:ds="http://schemas.openxmlformats.org/officeDocument/2006/customXml" ds:itemID="{EFDA82A0-51F2-4641-8336-4AE37DA1AB42}">
  <ds:schemaRefs>
    <ds:schemaRef ds:uri="http://www.w3.org/XML/1998/namespace"/>
    <ds:schemaRef ds:uri="http://purl.org/dc/elements/1.1/"/>
    <ds:schemaRef ds:uri="http://schemas.microsoft.com/office/2006/metadata/propertie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Clarity</Template>
  <TotalTime>187</TotalTime>
  <Words>638</Words>
  <Application>Microsoft Office PowerPoint</Application>
  <PresentationFormat>On-screen Show (4:3)</PresentationFormat>
  <Paragraphs>69</Paragraphs>
  <Slides>13</Slides>
  <Notes>4</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Clarity</vt:lpstr>
      <vt:lpstr>[Project Name]</vt:lpstr>
      <vt:lpstr>Decision Required</vt:lpstr>
      <vt:lpstr>Business Need</vt:lpstr>
      <vt:lpstr>Drivers for Change</vt:lpstr>
      <vt:lpstr>Business Outcomes</vt:lpstr>
      <vt:lpstr>Prioritized Requirements</vt:lpstr>
      <vt:lpstr>Assumptions</vt:lpstr>
      <vt:lpstr>Constraints</vt:lpstr>
      <vt:lpstr>Dependencies</vt:lpstr>
      <vt:lpstr>Scope Boundaries</vt:lpstr>
      <vt:lpstr>Stakeholder Analysis</vt:lpstr>
      <vt:lpstr>Estimates to Next Gate</vt:lpstr>
      <vt:lpstr>Key Decision for Gate 1 - Concept</vt:lpstr>
    </vt:vector>
  </TitlesOfParts>
  <Company>GNWT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dc:title>
  <dc:creator>Curtis_Naphan</dc:creator>
  <cp:lastModifiedBy>Curtis_Naphan</cp:lastModifiedBy>
  <cp:revision>12</cp:revision>
  <dcterms:created xsi:type="dcterms:W3CDTF">2014-06-11T21:39:42Z</dcterms:created>
  <dcterms:modified xsi:type="dcterms:W3CDTF">2014-06-25T22:48:22Z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0x010100169016DA4C6C014191DF74CDECA3F402</vt:lpwstr>
  </property>
</Properties>
</file>